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78"/>
  </p:notesMasterIdLst>
  <p:sldIdLst>
    <p:sldId id="495" r:id="rId2"/>
    <p:sldId id="266" r:id="rId3"/>
    <p:sldId id="383" r:id="rId4"/>
    <p:sldId id="382" r:id="rId5"/>
    <p:sldId id="512" r:id="rId6"/>
    <p:sldId id="513" r:id="rId7"/>
    <p:sldId id="514" r:id="rId8"/>
    <p:sldId id="515" r:id="rId9"/>
    <p:sldId id="516" r:id="rId10"/>
    <p:sldId id="517" r:id="rId11"/>
    <p:sldId id="518" r:id="rId12"/>
    <p:sldId id="508" r:id="rId13"/>
    <p:sldId id="519" r:id="rId14"/>
    <p:sldId id="520" r:id="rId15"/>
    <p:sldId id="521" r:id="rId16"/>
    <p:sldId id="522" r:id="rId17"/>
    <p:sldId id="523" r:id="rId18"/>
    <p:sldId id="524" r:id="rId19"/>
    <p:sldId id="525" r:id="rId20"/>
    <p:sldId id="526" r:id="rId21"/>
    <p:sldId id="527" r:id="rId22"/>
    <p:sldId id="528" r:id="rId23"/>
    <p:sldId id="529" r:id="rId24"/>
    <p:sldId id="530" r:id="rId25"/>
    <p:sldId id="531" r:id="rId26"/>
    <p:sldId id="532" r:id="rId27"/>
    <p:sldId id="533" r:id="rId28"/>
    <p:sldId id="534" r:id="rId29"/>
    <p:sldId id="535" r:id="rId30"/>
    <p:sldId id="536" r:id="rId31"/>
    <p:sldId id="537" r:id="rId32"/>
    <p:sldId id="539" r:id="rId33"/>
    <p:sldId id="540" r:id="rId34"/>
    <p:sldId id="509" r:id="rId35"/>
    <p:sldId id="541" r:id="rId36"/>
    <p:sldId id="542" r:id="rId37"/>
    <p:sldId id="543" r:id="rId38"/>
    <p:sldId id="544" r:id="rId39"/>
    <p:sldId id="545" r:id="rId40"/>
    <p:sldId id="546" r:id="rId41"/>
    <p:sldId id="547" r:id="rId42"/>
    <p:sldId id="548" r:id="rId43"/>
    <p:sldId id="510" r:id="rId44"/>
    <p:sldId id="549" r:id="rId45"/>
    <p:sldId id="550" r:id="rId46"/>
    <p:sldId id="551" r:id="rId47"/>
    <p:sldId id="552" r:id="rId48"/>
    <p:sldId id="553" r:id="rId49"/>
    <p:sldId id="554" r:id="rId50"/>
    <p:sldId id="555" r:id="rId51"/>
    <p:sldId id="556" r:id="rId52"/>
    <p:sldId id="557" r:id="rId53"/>
    <p:sldId id="558" r:id="rId54"/>
    <p:sldId id="559" r:id="rId55"/>
    <p:sldId id="560" r:id="rId56"/>
    <p:sldId id="561" r:id="rId57"/>
    <p:sldId id="562" r:id="rId58"/>
    <p:sldId id="563" r:id="rId59"/>
    <p:sldId id="564" r:id="rId60"/>
    <p:sldId id="565" r:id="rId61"/>
    <p:sldId id="566" r:id="rId62"/>
    <p:sldId id="567" r:id="rId63"/>
    <p:sldId id="568" r:id="rId64"/>
    <p:sldId id="569" r:id="rId65"/>
    <p:sldId id="570" r:id="rId66"/>
    <p:sldId id="511" r:id="rId67"/>
    <p:sldId id="571" r:id="rId68"/>
    <p:sldId id="572" r:id="rId69"/>
    <p:sldId id="573" r:id="rId70"/>
    <p:sldId id="574" r:id="rId71"/>
    <p:sldId id="575" r:id="rId72"/>
    <p:sldId id="576" r:id="rId73"/>
    <p:sldId id="577" r:id="rId74"/>
    <p:sldId id="578" r:id="rId75"/>
    <p:sldId id="579" r:id="rId76"/>
    <p:sldId id="392" r:id="rId7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89DF3DF-79BE-4E14-8B13-6CB7A9B952B1}">
          <p14:sldIdLst>
            <p14:sldId id="495"/>
            <p14:sldId id="266"/>
            <p14:sldId id="383"/>
          </p14:sldIdLst>
        </p14:section>
        <p14:section name="01_데이터 모델링의 개념" id="{20FA91AB-3186-4F7C-81D9-5C3FC8AC0528}">
          <p14:sldIdLst>
            <p14:sldId id="382"/>
            <p14:sldId id="512"/>
            <p14:sldId id="513"/>
            <p14:sldId id="514"/>
            <p14:sldId id="515"/>
            <p14:sldId id="516"/>
            <p14:sldId id="517"/>
            <p14:sldId id="518"/>
          </p14:sldIdLst>
        </p14:section>
        <p14:section name="02_ER 모델" id="{107CC276-A9E6-4224-903F-1FF2AC99CD06}">
          <p14:sldIdLst>
            <p14:sldId id="50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9"/>
            <p14:sldId id="540"/>
          </p14:sldIdLst>
        </p14:section>
        <p14:section name="03_ER 모델을 관계 데이터 모델로 사상하기" id="{0F944DBA-8F56-407C-AF84-D7AC247C337A}">
          <p14:sldIdLst>
            <p14:sldId id="509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</p14:sldIdLst>
        </p14:section>
        <p14:section name="04_모델링 실습" id="{AA205122-6C24-4ACA-800A-34BD9750A05B}">
          <p14:sldIdLst>
            <p14:sldId id="510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</p14:sldIdLst>
        </p14:section>
        <p14:section name="05_모델링 연습(마당대학 데이터베이스)" id="{E6752987-CDD3-4546-A406-1F094B16F6AC}">
          <p14:sldIdLst>
            <p14:sldId id="511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</p14:sldIdLst>
        </p14:section>
        <p14:section name="요약" id="{3B89BD4C-B75C-4F22-A75A-8388570F926B}">
          <p14:sldIdLst>
            <p14:sldId id="3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B38"/>
    <a:srgbClr val="0000CC"/>
    <a:srgbClr val="393939"/>
    <a:srgbClr val="50ABCC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7" autoAdjust="0"/>
    <p:restoredTop sz="98927" autoAdjust="0"/>
  </p:normalViewPr>
  <p:slideViewPr>
    <p:cSldViewPr>
      <p:cViewPr varScale="1">
        <p:scale>
          <a:sx n="116" d="100"/>
          <a:sy n="116" d="100"/>
        </p:scale>
        <p:origin x="1684" y="92"/>
      </p:cViewPr>
      <p:guideLst>
        <p:guide orient="horz" pos="119"/>
        <p:guide pos="158"/>
      </p:guideLst>
    </p:cSldViewPr>
  </p:slideViewPr>
  <p:outlineViewPr>
    <p:cViewPr>
      <p:scale>
        <a:sx n="33" d="100"/>
        <a:sy n="33" d="100"/>
      </p:scale>
      <p:origin x="0" y="111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맑은 고딕" panose="020B0503020000020004" pitchFamily="50" charset="-127"/>
              </a:defRPr>
            </a:lvl1pPr>
          </a:lstStyle>
          <a:p>
            <a:fld id="{0BF48182-79EE-4B02-9AA5-EF29C5299923}" type="datetimeFigureOut">
              <a:rPr lang="ko-KR" altLang="en-US" smtClean="0"/>
              <a:pPr/>
              <a:t>2024-03-05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맑은 고딕" panose="020B0503020000020004" pitchFamily="50" charset="-127"/>
              </a:defRPr>
            </a:lvl1pPr>
          </a:lstStyle>
          <a:p>
            <a:fld id="{D405C772-0537-47DB-A826-2DBEDFD248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11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8352928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소단원 및 부제목</a:t>
            </a:r>
            <a:endParaRPr lang="en-US" altLang="ko-KR" smtClean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973852"/>
            <a:ext cx="9144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 smtClean="0"/>
              <a:t> </a:t>
            </a:r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5628704"/>
            <a:ext cx="8280920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400" u="sng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400" u="sng" dirty="0" smtClean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234125"/>
            <a:ext cx="1224136" cy="12079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517232"/>
            <a:ext cx="648072" cy="6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340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939AE2E-C36C-4442-B791-F7AA324F9C05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A4FD5-D927-46E1-BEBC-AEFC7A713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2158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C8FA4FD5-D927-46E1-BEBC-AEFC7A71390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620688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33596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276521" y="5975822"/>
            <a:ext cx="3791423" cy="586615"/>
            <a:chOff x="130805" y="5990292"/>
            <a:chExt cx="3791423" cy="586615"/>
          </a:xfrm>
        </p:grpSpPr>
        <p:sp>
          <p:nvSpPr>
            <p:cNvPr id="13" name="TextBox 9"/>
            <p:cNvSpPr txBox="1"/>
            <p:nvPr userDrawn="1"/>
          </p:nvSpPr>
          <p:spPr>
            <a:xfrm>
              <a:off x="130805" y="6269130"/>
              <a:ext cx="379142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baseline="0" dirty="0">
                  <a:solidFill>
                    <a:schemeClr val="tx1"/>
                  </a:solidFill>
                  <a:latin typeface="+mn-lt"/>
                  <a:ea typeface="+mn-ea"/>
                </a:rPr>
                <a:t>MySQL</a:t>
              </a:r>
              <a:r>
                <a:rPr kumimoji="0" lang="ko-KR" altLang="en-US" sz="1400" b="1" baseline="0" dirty="0">
                  <a:solidFill>
                    <a:schemeClr val="tx1"/>
                  </a:solidFill>
                  <a:latin typeface="+mn-lt"/>
                  <a:ea typeface="+mn-ea"/>
                </a:rPr>
                <a:t>로 배우는 데이터베이스 개론과 실습</a:t>
              </a:r>
              <a:endParaRPr kumimoji="0" lang="ko-KR" altLang="en-US" sz="1400" b="1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197645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>
                  <a:solidFill>
                    <a:srgbClr val="C00000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359645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>
                  <a:solidFill>
                    <a:srgbClr val="C00000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38980" y="5990292"/>
              <a:ext cx="25199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baseline="0" dirty="0">
                  <a:solidFill>
                    <a:srgbClr val="C00000"/>
                  </a:solidFill>
                  <a:latin typeface="+mn-lt"/>
                  <a:ea typeface="+mn-ea"/>
                </a:rPr>
                <a:t>.</a:t>
              </a:r>
              <a:endParaRPr kumimoji="0" lang="ko-KR" altLang="en-US" sz="2000" b="1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7" name="직사각형 10"/>
          <p:cNvSpPr/>
          <p:nvPr userDrawn="1"/>
        </p:nvSpPr>
        <p:spPr>
          <a:xfrm flipV="1">
            <a:off x="0" y="5743552"/>
            <a:ext cx="9144000" cy="617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6032"/>
            <a:ext cx="630555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7519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목차/학습목표/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0"/>
          <p:cNvSpPr>
            <a:spLocks noChangeArrowheads="1"/>
          </p:cNvSpPr>
          <p:nvPr userDrawn="1"/>
        </p:nvSpPr>
        <p:spPr bwMode="invGray">
          <a:xfrm>
            <a:off x="0" y="-27384"/>
            <a:ext cx="9144000" cy="617311"/>
          </a:xfrm>
          <a:prstGeom prst="rect">
            <a:avLst/>
          </a:prstGeom>
          <a:solidFill>
            <a:srgbClr val="F4C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5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641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FB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9" name="그룹 7"/>
          <p:cNvGrpSpPr>
            <a:grpSpLocks/>
          </p:cNvGrpSpPr>
          <p:nvPr userDrawn="1"/>
        </p:nvGrpSpPr>
        <p:grpSpPr bwMode="auto">
          <a:xfrm>
            <a:off x="5400536" y="93663"/>
            <a:ext cx="5580176" cy="523220"/>
            <a:chOff x="6752029" y="188640"/>
            <a:chExt cx="5582416" cy="521913"/>
          </a:xfrm>
        </p:grpSpPr>
        <p:sp>
          <p:nvSpPr>
            <p:cNvPr id="10" name="직사각형 9"/>
            <p:cNvSpPr/>
            <p:nvPr/>
          </p:nvSpPr>
          <p:spPr>
            <a:xfrm>
              <a:off x="8336841" y="188640"/>
              <a:ext cx="3997604" cy="5219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l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800" b="1" kern="1200" spc="-300" dirty="0" smtClean="0">
                  <a:solidFill>
                    <a:srgbClr val="39393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데이터 모델링</a:t>
              </a:r>
              <a:endParaRPr kumimoji="1" lang="en-US" altLang="ko-KR" sz="2800" b="1" kern="1200" spc="-300" dirty="0">
                <a:solidFill>
                  <a:srgbClr val="393939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직사각형 10"/>
            <p:cNvSpPr>
              <a:spLocks noChangeArrowheads="1"/>
            </p:cNvSpPr>
            <p:nvPr/>
          </p:nvSpPr>
          <p:spPr bwMode="auto">
            <a:xfrm>
              <a:off x="6752029" y="188640"/>
              <a:ext cx="1649318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344F6B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 smtClean="0">
                  <a:solidFill>
                    <a:srgbClr val="344F6B"/>
                  </a:solidFill>
                  <a:ea typeface="맑은 고딕" panose="020B0503020000020004" pitchFamily="50" charset="-127"/>
                </a:rPr>
                <a:t>06</a:t>
              </a:r>
              <a:endParaRPr lang="ko-KR" altLang="en-US" sz="2800" b="1" dirty="0">
                <a:solidFill>
                  <a:srgbClr val="344F6B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E64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13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250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E64B3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rgbClr val="ED827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rgbClr val="F0988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rgbClr val="F2A69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E64B38"/>
              </a:buClr>
              <a:buFont typeface="Wingdings" pitchFamily="2" charset="2"/>
              <a:buChar char="v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EB7363"/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rgbClr val="E64B38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000"/>
            </a:lvl4pPr>
            <a:lvl5pPr marL="990600" indent="-180975">
              <a:buClr>
                <a:srgbClr val="EB7363"/>
              </a:buClr>
              <a:buFont typeface="Arial" panose="020B0604020202020204" pitchFamily="34" charset="0"/>
              <a:buChar char="»"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3"/>
            <a:r>
              <a:rPr lang="ko-KR" altLang="en-US" dirty="0" smtClean="0"/>
              <a:t>셋째 </a:t>
            </a:r>
            <a:r>
              <a:rPr lang="ko-KR" altLang="en-US" dirty="0"/>
              <a:t>수준</a:t>
            </a:r>
          </a:p>
          <a:p>
            <a:pPr lvl="4"/>
            <a:r>
              <a:rPr lang="ko-KR" altLang="en-US" dirty="0" smtClean="0"/>
              <a:t>넷째 </a:t>
            </a:r>
            <a:r>
              <a:rPr lang="ko-KR" altLang="en-US" dirty="0"/>
              <a:t>수준</a:t>
            </a:r>
          </a:p>
        </p:txBody>
      </p:sp>
    </p:spTree>
    <p:extLst>
      <p:ext uri="{BB962C8B-B14F-4D97-AF65-F5344CB8AC3E}">
        <p14:creationId xmlns:p14="http://schemas.microsoft.com/office/powerpoint/2010/main" val="4039473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0"/>
            <a:ext cx="9144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9144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A4FD5-D927-46E1-BEBC-AEFC7A71390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5471"/>
            <a:ext cx="82296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46852"/>
            <a:ext cx="738064" cy="7283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120213"/>
            <a:ext cx="738064" cy="7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77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800" dirty="0" smtClean="0"/>
              <a:t>데이터 베이스</a:t>
            </a:r>
            <a:endParaRPr lang="ko-KR" altLang="en-US" sz="4800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344F6B"/>
                </a:solidFill>
              </a:rPr>
              <a:t>Chapter </a:t>
            </a:r>
            <a:r>
              <a:rPr lang="en-US" altLang="ko-KR" sz="2000" dirty="0" smtClean="0">
                <a:solidFill>
                  <a:srgbClr val="344F6B"/>
                </a:solidFill>
              </a:rPr>
              <a:t>06</a:t>
            </a:r>
            <a:r>
              <a:rPr lang="en-US" altLang="ko-KR" sz="2000" dirty="0" smtClean="0">
                <a:solidFill>
                  <a:srgbClr val="215968"/>
                </a:solidFill>
              </a:rPr>
              <a:t> 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모델링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264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데이터 모델링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4425827"/>
          </a:xfrm>
        </p:spPr>
        <p:txBody>
          <a:bodyPr>
            <a:spAutoFit/>
          </a:bodyPr>
          <a:lstStyle/>
          <a:p>
            <a:pPr latinLnBrk="0"/>
            <a:r>
              <a:rPr lang="ko-KR" altLang="en-US" dirty="0" smtClean="0"/>
              <a:t>논리적 모델링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개념적 모델링에서 만든 </a:t>
            </a:r>
            <a:r>
              <a:rPr lang="en-US" altLang="ko-KR" dirty="0"/>
              <a:t>ER </a:t>
            </a:r>
            <a:r>
              <a:rPr lang="ko-KR" altLang="en-US" dirty="0"/>
              <a:t>다이어그램을 사용하고자 </a:t>
            </a:r>
            <a:r>
              <a:rPr lang="ko-KR" altLang="en-US" dirty="0" smtClean="0"/>
              <a:t>하는 </a:t>
            </a:r>
            <a:r>
              <a:rPr lang="en-US" altLang="ko-KR" dirty="0"/>
              <a:t>DBMS</a:t>
            </a:r>
            <a:r>
              <a:rPr lang="ko-KR" altLang="en-US" dirty="0"/>
              <a:t>에 맞게 사상</a:t>
            </a:r>
            <a:r>
              <a:rPr lang="en-US" altLang="ko-KR" dirty="0"/>
              <a:t>(</a:t>
            </a:r>
            <a:r>
              <a:rPr lang="ko-KR" altLang="en-US" dirty="0" smtClean="0"/>
              <a:t>매핑</a:t>
            </a:r>
            <a:r>
              <a:rPr lang="en-US" altLang="ko-KR" dirty="0" smtClean="0"/>
              <a:t>)</a:t>
            </a:r>
            <a:r>
              <a:rPr lang="ko-KR" altLang="en-US" dirty="0"/>
              <a:t>하여 실제 데이터베이스로 구현하기 위한 모델을 만드는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marL="266700" lvl="1" indent="0" latinLnBrk="0">
              <a:buNone/>
            </a:pP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r>
              <a:rPr lang="ko-KR" altLang="en-US" dirty="0" smtClean="0"/>
              <a:t>논리적 </a:t>
            </a:r>
            <a:r>
              <a:rPr lang="ko-KR" altLang="en-US" dirty="0"/>
              <a:t>모델링은 다음과 같은 몇 가지 과정을 거쳐 </a:t>
            </a:r>
            <a:r>
              <a:rPr lang="ko-KR" altLang="en-US" dirty="0" smtClean="0"/>
              <a:t>완성됨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개념적 모델링에서 추출하지 않았던 상세 속성들을 모두 </a:t>
            </a:r>
            <a:r>
              <a:rPr lang="ko-KR" altLang="en-US" dirty="0" smtClean="0"/>
              <a:t>추출한다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정규화를 </a:t>
            </a:r>
            <a:r>
              <a:rPr lang="ko-KR" altLang="en-US" dirty="0" smtClean="0"/>
              <a:t>수행한다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데이터의 표준화를 수행한다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16832"/>
            <a:ext cx="431482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1013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데이터 모델링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물리적 모델링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작성된 논리적 모델을 실제 컴퓨터의 저장 장치에 </a:t>
            </a:r>
            <a:r>
              <a:rPr lang="ko-KR" altLang="en-US" dirty="0" smtClean="0"/>
              <a:t>저장하기 </a:t>
            </a:r>
            <a:r>
              <a:rPr lang="ko-KR" altLang="en-US" dirty="0"/>
              <a:t>위한 물리적 구조를 정의하고 구현하는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ko-KR" altLang="en-US" dirty="0"/>
              <a:t>물리적 모델링을 할 때 트랜잭션</a:t>
            </a:r>
            <a:r>
              <a:rPr lang="en-US" altLang="ko-KR" dirty="0"/>
              <a:t>, </a:t>
            </a:r>
            <a:r>
              <a:rPr lang="ko-KR" altLang="en-US" dirty="0"/>
              <a:t>저장 공간 설계 측면에서 고려할 사항</a:t>
            </a:r>
            <a:endParaRPr lang="en-US" altLang="ko-KR" dirty="0"/>
          </a:p>
          <a:p>
            <a:pPr lvl="2" latinLnBrk="0"/>
            <a:r>
              <a:rPr lang="ko-KR" altLang="en-US" dirty="0"/>
              <a:t>응답시간을 최소화해야 한다</a:t>
            </a:r>
            <a:endParaRPr lang="en-US" altLang="ko-KR" dirty="0"/>
          </a:p>
          <a:p>
            <a:pPr lvl="2" latinLnBrk="0"/>
            <a:r>
              <a:rPr lang="ko-KR" altLang="en-US" dirty="0"/>
              <a:t>얼마나 많은 트랜잭션을 동시에 발생시킬 수 있는지 검토해야 한다</a:t>
            </a:r>
            <a:endParaRPr lang="en-US" altLang="ko-KR" dirty="0"/>
          </a:p>
          <a:p>
            <a:pPr lvl="2" latinLnBrk="0"/>
            <a:r>
              <a:rPr lang="ko-KR" altLang="en-US" dirty="0"/>
              <a:t>데이터가 저장될 공간을 효율적으로 배치해야 </a:t>
            </a:r>
            <a:r>
              <a:rPr lang="ko-KR" altLang="en-US" dirty="0" smtClean="0"/>
              <a:t>한다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556792"/>
            <a:ext cx="3826536" cy="311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8221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1560" y="1871768"/>
            <a:ext cx="2472152" cy="6678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 smtClean="0">
                <a:solidFill>
                  <a:srgbClr val="E64B38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02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  ER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모델</a:t>
            </a:r>
            <a:endParaRPr lang="ko-KR" altLang="en-US" sz="3400" b="1" spc="-15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475656" y="2780927"/>
            <a:ext cx="6840760" cy="25595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개체와 개체 타입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속성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관계와 관계 타입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약한 개체 타입과 식별자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IE </a:t>
            </a: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표기법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457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ER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 smtClean="0"/>
              <a:t>ER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데이터 </a:t>
            </a:r>
            <a:r>
              <a:rPr lang="ko-KR" altLang="en-US" b="0" dirty="0"/>
              <a:t>모델링 과정 중 개념적 모델링에 사용하는 </a:t>
            </a:r>
            <a:r>
              <a:rPr lang="ko-KR" altLang="en-US" b="0" dirty="0" smtClean="0"/>
              <a:t>모델</a:t>
            </a:r>
            <a:endParaRPr lang="en-US" altLang="ko-KR" b="0" dirty="0" smtClean="0"/>
          </a:p>
          <a:p>
            <a:pPr lvl="1"/>
            <a:r>
              <a:rPr lang="ko-KR" altLang="en-US" dirty="0"/>
              <a:t>세상의 사물을 </a:t>
            </a:r>
            <a:r>
              <a:rPr lang="ko-KR" altLang="en-US" dirty="0" smtClean="0"/>
              <a:t>개체와 </a:t>
            </a:r>
            <a:r>
              <a:rPr lang="ko-KR" altLang="en-US" dirty="0"/>
              <a:t>개체 간의 </a:t>
            </a:r>
            <a:r>
              <a:rPr lang="ko-KR" altLang="en-US" dirty="0" smtClean="0"/>
              <a:t>관계로 표현함</a:t>
            </a:r>
            <a:endParaRPr lang="en-US" altLang="ko-KR" dirty="0" smtClean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6-8]</a:t>
            </a:r>
            <a:r>
              <a:rPr lang="ko-KR" altLang="en-US" dirty="0"/>
              <a:t>은 </a:t>
            </a:r>
            <a:r>
              <a:rPr lang="ko-KR" altLang="en-US" dirty="0" smtClean="0"/>
              <a:t>결혼을 </a:t>
            </a:r>
            <a:r>
              <a:rPr lang="ko-KR" altLang="en-US" dirty="0"/>
              <a:t>예로 들어 </a:t>
            </a:r>
            <a:r>
              <a:rPr lang="en-US" altLang="ko-KR" dirty="0"/>
              <a:t>ER </a:t>
            </a:r>
            <a:r>
              <a:rPr lang="ko-KR" altLang="en-US" dirty="0"/>
              <a:t>모델을 </a:t>
            </a:r>
            <a:r>
              <a:rPr lang="ko-KR" altLang="en-US" dirty="0" smtClean="0"/>
              <a:t>설명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24" y="2708920"/>
            <a:ext cx="3362325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17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ER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en-US" altLang="ko-KR" dirty="0"/>
              <a:t>ER </a:t>
            </a:r>
            <a:r>
              <a:rPr lang="ko-KR" altLang="en-US" dirty="0"/>
              <a:t>모델은 개체와 개체 간의 관계를 </a:t>
            </a:r>
            <a:r>
              <a:rPr lang="en-US" altLang="ko-KR" dirty="0"/>
              <a:t>ER </a:t>
            </a:r>
            <a:r>
              <a:rPr lang="ko-KR" altLang="en-US" dirty="0"/>
              <a:t>다이어그램이라는 표준화된 그림으로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다음은 직원 </a:t>
            </a:r>
            <a:r>
              <a:rPr lang="ko-KR" altLang="en-US" dirty="0"/>
              <a:t>개체와 프로젝트 개체 간의 관계를 </a:t>
            </a:r>
            <a:r>
              <a:rPr lang="en-US" altLang="ko-KR" dirty="0"/>
              <a:t>ER </a:t>
            </a:r>
            <a:r>
              <a:rPr lang="ko-KR" altLang="en-US" dirty="0"/>
              <a:t>다이어그램으로 나타낸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ER </a:t>
            </a:r>
            <a:r>
              <a:rPr lang="ko-KR" altLang="en-US" dirty="0"/>
              <a:t>모델은 개념적 모델링 단계에서 사용하기 </a:t>
            </a:r>
            <a:r>
              <a:rPr lang="ko-KR" altLang="en-US" dirty="0" smtClean="0"/>
              <a:t>때문에 특정 </a:t>
            </a:r>
            <a:r>
              <a:rPr lang="ko-KR" altLang="en-US" dirty="0"/>
              <a:t>데이터 모델이나 </a:t>
            </a:r>
            <a:r>
              <a:rPr lang="en-US" altLang="ko-KR" dirty="0"/>
              <a:t>DBMS</a:t>
            </a:r>
            <a:r>
              <a:rPr lang="ko-KR" altLang="en-US" dirty="0"/>
              <a:t>와 </a:t>
            </a:r>
            <a:r>
              <a:rPr lang="ko-KR" altLang="en-US" dirty="0" smtClean="0"/>
              <a:t>무관하게 설계할 수 있음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643890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0707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개체와 개체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개체</a:t>
            </a:r>
            <a:endParaRPr lang="en-US" altLang="ko-KR" dirty="0" smtClean="0"/>
          </a:p>
          <a:p>
            <a:pPr lvl="1" latinLnBrk="0"/>
            <a:r>
              <a:rPr lang="ko-KR" altLang="en-US" b="0" dirty="0" smtClean="0"/>
              <a:t>사람</a:t>
            </a:r>
            <a:r>
              <a:rPr lang="en-US" altLang="ko-KR" b="0" dirty="0"/>
              <a:t>, </a:t>
            </a:r>
            <a:r>
              <a:rPr lang="ko-KR" altLang="en-US" b="0" dirty="0"/>
              <a:t>사물</a:t>
            </a:r>
            <a:r>
              <a:rPr lang="en-US" altLang="ko-KR" b="0" dirty="0"/>
              <a:t>, </a:t>
            </a:r>
            <a:r>
              <a:rPr lang="ko-KR" altLang="en-US" b="0" dirty="0"/>
              <a:t>장소</a:t>
            </a:r>
            <a:r>
              <a:rPr lang="en-US" altLang="ko-KR" b="0" dirty="0"/>
              <a:t>, </a:t>
            </a:r>
            <a:r>
              <a:rPr lang="ko-KR" altLang="en-US" b="0" dirty="0"/>
              <a:t>개념</a:t>
            </a:r>
            <a:r>
              <a:rPr lang="en-US" altLang="ko-KR" b="0" dirty="0"/>
              <a:t>, </a:t>
            </a:r>
            <a:r>
              <a:rPr lang="ko-KR" altLang="en-US" b="0" dirty="0"/>
              <a:t>사건과 같이 유</a:t>
            </a:r>
            <a:r>
              <a:rPr lang="en-US" altLang="ko-KR" b="0" dirty="0"/>
              <a:t>·</a:t>
            </a:r>
            <a:r>
              <a:rPr lang="ko-KR" altLang="en-US" b="0" dirty="0"/>
              <a:t>무형의 정보를 가지고 있는 독립적인 </a:t>
            </a:r>
            <a:r>
              <a:rPr lang="ko-KR" altLang="en-US" b="0" dirty="0" smtClean="0"/>
              <a:t>실체를 말함</a:t>
            </a:r>
            <a:endParaRPr lang="en-US" altLang="ko-KR" b="0" dirty="0" smtClean="0"/>
          </a:p>
          <a:p>
            <a:pPr lvl="1" latinLnBrk="0"/>
            <a:r>
              <a:rPr lang="ko-KR" altLang="en-US" dirty="0"/>
              <a:t>개체는 비슷한 속성을 가진 개체 </a:t>
            </a:r>
            <a:r>
              <a:rPr lang="ko-KR" altLang="en-US" dirty="0" smtClean="0"/>
              <a:t>타입을 </a:t>
            </a:r>
            <a:r>
              <a:rPr lang="ko-KR" altLang="en-US" dirty="0"/>
              <a:t>구성하며</a:t>
            </a:r>
            <a:r>
              <a:rPr lang="en-US" altLang="ko-KR" dirty="0"/>
              <a:t>, </a:t>
            </a:r>
            <a:r>
              <a:rPr lang="ko-KR" altLang="en-US" dirty="0"/>
              <a:t>개체 </a:t>
            </a:r>
            <a:r>
              <a:rPr lang="ko-KR" altLang="en-US" dirty="0" smtClean="0"/>
              <a:t>집합으로 묶임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64904"/>
            <a:ext cx="5019675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3170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개체와 개체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 smtClean="0"/>
              <a:t>개체의 특징</a:t>
            </a:r>
            <a:endParaRPr lang="en-US" altLang="ko-KR" dirty="0" smtClean="0"/>
          </a:p>
          <a:p>
            <a:pPr lvl="1"/>
            <a:r>
              <a:rPr lang="ko-KR" altLang="en-US" dirty="0"/>
              <a:t>유일한 식별자에 의해 식별이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1"/>
            <a:r>
              <a:rPr lang="ko-KR" altLang="en-US" dirty="0"/>
              <a:t>꾸준한 관리를 필요로 하는 </a:t>
            </a:r>
            <a:r>
              <a:rPr lang="ko-KR" altLang="en-US" dirty="0" smtClean="0"/>
              <a:t>정보</a:t>
            </a:r>
            <a:endParaRPr lang="en-US" altLang="ko-KR" dirty="0" smtClean="0"/>
          </a:p>
          <a:p>
            <a:pPr lvl="1"/>
            <a:r>
              <a:rPr lang="ko-KR" altLang="en-US" dirty="0"/>
              <a:t>두 개 이상 영속적으로 </a:t>
            </a:r>
            <a:r>
              <a:rPr lang="ko-KR" altLang="en-US" dirty="0" smtClean="0"/>
              <a:t>존재함</a:t>
            </a:r>
            <a:endParaRPr lang="en-US" altLang="ko-KR" dirty="0" smtClean="0"/>
          </a:p>
          <a:p>
            <a:pPr lvl="1"/>
            <a:r>
              <a:rPr lang="ko-KR" altLang="en-US" dirty="0"/>
              <a:t>업무 프로세스에 </a:t>
            </a:r>
            <a:r>
              <a:rPr lang="ko-KR" altLang="en-US" dirty="0" smtClean="0"/>
              <a:t>이용됨</a:t>
            </a:r>
            <a:endParaRPr lang="en-US" altLang="ko-KR" dirty="0" smtClean="0"/>
          </a:p>
          <a:p>
            <a:pPr lvl="1"/>
            <a:r>
              <a:rPr lang="ko-KR" altLang="en-US" dirty="0"/>
              <a:t>반드시 자신의 특징을 나타내는 속성을 </a:t>
            </a:r>
            <a:r>
              <a:rPr lang="ko-KR" altLang="en-US" dirty="0" smtClean="0"/>
              <a:t>포함함</a:t>
            </a:r>
            <a:endParaRPr lang="en-US" altLang="ko-KR" dirty="0" smtClean="0"/>
          </a:p>
          <a:p>
            <a:pPr lvl="1"/>
            <a:r>
              <a:rPr lang="ko-KR" altLang="en-US" dirty="0"/>
              <a:t>다른 개체와 최소 한 개 이상의 관계를 맺고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개체 타입의 </a:t>
            </a:r>
            <a:r>
              <a:rPr lang="en-US" altLang="ko-KR" dirty="0"/>
              <a:t>ER </a:t>
            </a:r>
            <a:r>
              <a:rPr lang="ko-KR" altLang="en-US" dirty="0"/>
              <a:t>다이어그램 </a:t>
            </a:r>
            <a:r>
              <a:rPr lang="ko-KR" altLang="en-US" dirty="0" smtClean="0"/>
              <a:t>표현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861048"/>
            <a:ext cx="716280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64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개체와 개체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/>
              <a:t>개체 타입의 </a:t>
            </a:r>
            <a:r>
              <a:rPr lang="ko-KR" altLang="en-US" dirty="0" smtClean="0"/>
              <a:t>유형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강한</a:t>
            </a:r>
            <a:r>
              <a:rPr lang="en-US" altLang="ko-KR" dirty="0"/>
              <a:t>(</a:t>
            </a:r>
            <a:r>
              <a:rPr lang="ko-KR" altLang="en-US" dirty="0"/>
              <a:t>일반</a:t>
            </a:r>
            <a:r>
              <a:rPr lang="en-US" altLang="ko-KR" dirty="0"/>
              <a:t>) </a:t>
            </a:r>
            <a:r>
              <a:rPr lang="ko-KR" altLang="en-US" dirty="0"/>
              <a:t>개체 </a:t>
            </a:r>
            <a:r>
              <a:rPr lang="ko-KR" altLang="en-US" dirty="0" smtClean="0"/>
              <a:t>타입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/>
              <a:t>개체의 도움 없이 독자적으로 존재할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/>
              <a:t>약한 개체 </a:t>
            </a:r>
            <a:r>
              <a:rPr lang="ko-KR" altLang="en-US" dirty="0" smtClean="0"/>
              <a:t>타입</a:t>
            </a:r>
            <a:endParaRPr lang="en-US" altLang="ko-KR" dirty="0" smtClean="0"/>
          </a:p>
          <a:p>
            <a:pPr lvl="2"/>
            <a:r>
              <a:rPr lang="ko-KR" altLang="en-US" dirty="0"/>
              <a:t>독자적으로 </a:t>
            </a:r>
            <a:r>
              <a:rPr lang="ko-KR" altLang="en-US" dirty="0" smtClean="0"/>
              <a:t>존재</a:t>
            </a:r>
            <a:r>
              <a:rPr lang="ko-KR" altLang="en-US" dirty="0"/>
              <a:t>할 수 없고 반드시 상위 개체 타입을 </a:t>
            </a:r>
            <a:r>
              <a:rPr lang="ko-KR" altLang="en-US" dirty="0" smtClean="0"/>
              <a:t>가짐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4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dirty="0"/>
              <a:t>개별 개체가 가진 속성을 기본으로 </a:t>
            </a:r>
            <a:r>
              <a:rPr lang="ko-KR" altLang="en-US" dirty="0" smtClean="0"/>
              <a:t>개체 타입의 </a:t>
            </a:r>
            <a:r>
              <a:rPr lang="ko-KR" altLang="en-US" dirty="0"/>
              <a:t>속성을 정의할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atinLnBrk="0"/>
            <a:r>
              <a:rPr lang="ko-KR" altLang="en-US" dirty="0"/>
              <a:t>속성의 </a:t>
            </a:r>
            <a:r>
              <a:rPr lang="en-US" altLang="ko-KR" dirty="0"/>
              <a:t>ER </a:t>
            </a:r>
            <a:r>
              <a:rPr lang="ko-KR" altLang="en-US" dirty="0"/>
              <a:t>다이어그램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속성은 기본적으로 타원으로 표현하며 개체 타입을 나타내는 직사각형과 실선으로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속성의 이름은 타원의 중앙에 </a:t>
            </a:r>
            <a:r>
              <a:rPr lang="ko-KR" altLang="en-US" dirty="0" smtClean="0"/>
              <a:t>표기함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속성이 </a:t>
            </a:r>
            <a:r>
              <a:rPr lang="ko-KR" altLang="en-US" dirty="0"/>
              <a:t>개체를 유일하게 식별할 수 있는 키일 </a:t>
            </a:r>
            <a:r>
              <a:rPr lang="ko-KR" altLang="en-US" dirty="0" smtClean="0"/>
              <a:t>경우 속성 이름에 밑줄을 그음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46" y="1484784"/>
            <a:ext cx="39052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37" y="4509120"/>
            <a:ext cx="2805545" cy="1879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64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속성의 유형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dirty="0" smtClean="0"/>
              <a:t>단순 </a:t>
            </a:r>
            <a:r>
              <a:rPr lang="ko-KR" altLang="en-US" dirty="0"/>
              <a:t>속성과 복합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ko-KR" altLang="en-US" dirty="0" smtClean="0"/>
              <a:t>저장 </a:t>
            </a:r>
            <a:r>
              <a:rPr lang="ko-KR" altLang="en-US" dirty="0"/>
              <a:t>속성과 </a:t>
            </a:r>
            <a:r>
              <a:rPr lang="ko-KR" altLang="en-US" dirty="0" smtClean="0"/>
              <a:t>유도 </a:t>
            </a:r>
            <a:r>
              <a:rPr lang="ko-KR" altLang="en-US" dirty="0"/>
              <a:t>속성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427984" y="1085503"/>
            <a:ext cx="3600400" cy="338554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E64B38"/>
              </a:buClr>
              <a:buFont typeface="Wingdings" pitchFamily="2" charset="2"/>
              <a:buChar char="v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EB7363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E64B38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EB7363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latinLnBrk="0"/>
            <a:r>
              <a:rPr lang="ko-KR" altLang="en-US" dirty="0" smtClean="0"/>
              <a:t>단일값 속성과 다중값 속성</a:t>
            </a:r>
            <a:endParaRPr lang="ko-KR" alt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30" y="1424786"/>
            <a:ext cx="2623705" cy="1844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24057"/>
            <a:ext cx="2935432" cy="2623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81128"/>
            <a:ext cx="2398568" cy="1844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548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041752" y="3235629"/>
            <a:ext cx="6986632" cy="720000"/>
            <a:chOff x="609704" y="3173386"/>
            <a:chExt cx="6986632" cy="720000"/>
          </a:xfrm>
        </p:grpSpPr>
        <p:sp>
          <p:nvSpPr>
            <p:cNvPr id="30" name="직사각형 32"/>
            <p:cNvSpPr/>
            <p:nvPr/>
          </p:nvSpPr>
          <p:spPr>
            <a:xfrm>
              <a:off x="609704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solidFill>
                <a:srgbClr val="F2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직사각형 32"/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en-US" altLang="ko-KR" sz="2000" b="1" spc="-100" dirty="0" smtClean="0">
                  <a:solidFill>
                    <a:srgbClr val="393939"/>
                  </a:solidFill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spc="-100" dirty="0" smtClean="0">
                  <a:solidFill>
                    <a:srgbClr val="393939"/>
                  </a:solidFill>
                  <a:ea typeface="맑은 고딕" panose="020B0503020000020004" pitchFamily="50" charset="-127"/>
                </a:rPr>
                <a:t>모델을 관계 데이터 모델로 사상하기</a:t>
              </a:r>
              <a:endParaRPr lang="ko-KR" altLang="en-US" sz="2000" b="1" spc="-100" dirty="0">
                <a:solidFill>
                  <a:srgbClr val="393939"/>
                </a:soli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75308" y="1098041"/>
            <a:ext cx="6953076" cy="720000"/>
            <a:chOff x="643260" y="980728"/>
            <a:chExt cx="6953076" cy="720000"/>
          </a:xfrm>
        </p:grpSpPr>
        <p:sp>
          <p:nvSpPr>
            <p:cNvPr id="35" name="직사각형 32"/>
            <p:cNvSpPr/>
            <p:nvPr/>
          </p:nvSpPr>
          <p:spPr>
            <a:xfrm>
              <a:off x="643260" y="1032546"/>
              <a:ext cx="72834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직사각형 32"/>
            <p:cNvSpPr/>
            <p:nvPr/>
          </p:nvSpPr>
          <p:spPr>
            <a:xfrm>
              <a:off x="1358900" y="980728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 smtClean="0">
                  <a:solidFill>
                    <a:srgbClr val="393939"/>
                  </a:solidFill>
                  <a:ea typeface="맑은 고딕" panose="020B0503020000020004" pitchFamily="50" charset="-127"/>
                </a:rPr>
                <a:t>데이터 모델링의 개념</a:t>
              </a:r>
              <a:endParaRPr lang="en-US" altLang="ko-KR" sz="2000" b="1" spc="-100" dirty="0">
                <a:solidFill>
                  <a:srgbClr val="393939"/>
                </a:soli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075308" y="2166835"/>
            <a:ext cx="6953076" cy="720000"/>
            <a:chOff x="643260" y="2077057"/>
            <a:chExt cx="6953076" cy="720000"/>
          </a:xfrm>
        </p:grpSpPr>
        <p:sp>
          <p:nvSpPr>
            <p:cNvPr id="40" name="직사각형 32"/>
            <p:cNvSpPr/>
            <p:nvPr/>
          </p:nvSpPr>
          <p:spPr>
            <a:xfrm>
              <a:off x="643260" y="2147989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54595" y="2217322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직사각형 32"/>
            <p:cNvSpPr/>
            <p:nvPr/>
          </p:nvSpPr>
          <p:spPr>
            <a:xfrm>
              <a:off x="1358900" y="2077057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직사각형 42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en-US" altLang="ko-KR" sz="2000" b="1" spc="-100" dirty="0" smtClean="0">
                  <a:solidFill>
                    <a:srgbClr val="393939"/>
                  </a:solidFill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spc="-100" dirty="0" smtClean="0">
                  <a:solidFill>
                    <a:srgbClr val="393939"/>
                  </a:solidFill>
                  <a:ea typeface="맑은 고딕" panose="020B0503020000020004" pitchFamily="50" charset="-127"/>
                </a:rPr>
                <a:t>모델</a:t>
              </a:r>
              <a:endParaRPr lang="en-US" altLang="ko-KR" sz="2000" b="1" spc="-100" dirty="0">
                <a:solidFill>
                  <a:srgbClr val="393939"/>
                </a:soli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075308" y="4304423"/>
            <a:ext cx="6986632" cy="720000"/>
            <a:chOff x="643260" y="3173386"/>
            <a:chExt cx="6986632" cy="720000"/>
          </a:xfrm>
        </p:grpSpPr>
        <p:sp>
          <p:nvSpPr>
            <p:cNvPr id="45" name="직사각형 32"/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solidFill>
                <a:srgbClr val="F2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32"/>
            <p:cNvSpPr/>
            <p:nvPr/>
          </p:nvSpPr>
          <p:spPr>
            <a:xfrm>
              <a:off x="1392456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 smtClean="0">
                  <a:solidFill>
                    <a:srgbClr val="393939"/>
                  </a:solidFill>
                  <a:ea typeface="맑은 고딕" panose="020B0503020000020004" pitchFamily="50" charset="-127"/>
                </a:rPr>
                <a:t>모델링 실습</a:t>
              </a:r>
              <a:endParaRPr lang="ko-KR" altLang="en-US" sz="2000" b="1" spc="-100" dirty="0">
                <a:solidFill>
                  <a:srgbClr val="393939"/>
                </a:soli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041752" y="5373216"/>
            <a:ext cx="6986632" cy="720000"/>
            <a:chOff x="609704" y="3173386"/>
            <a:chExt cx="6986632" cy="720000"/>
          </a:xfrm>
        </p:grpSpPr>
        <p:sp>
          <p:nvSpPr>
            <p:cNvPr id="50" name="직사각형 32"/>
            <p:cNvSpPr/>
            <p:nvPr/>
          </p:nvSpPr>
          <p:spPr>
            <a:xfrm>
              <a:off x="609704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F0988C"/>
            </a:solidFill>
            <a:ln>
              <a:solidFill>
                <a:srgbClr val="F2A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05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직사각형 32"/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 smtClean="0">
                  <a:solidFill>
                    <a:srgbClr val="393939"/>
                  </a:solidFill>
                  <a:ea typeface="맑은 고딕" panose="020B0503020000020004" pitchFamily="50" charset="-127"/>
                </a:rPr>
                <a:t>모델링 연습</a:t>
              </a:r>
              <a:r>
                <a:rPr lang="en-US" altLang="ko-KR" sz="2000" b="1" spc="-100" dirty="0" smtClean="0">
                  <a:solidFill>
                    <a:srgbClr val="393939"/>
                  </a:solidFill>
                  <a:ea typeface="맑은 고딕" panose="020B0503020000020004" pitchFamily="50" charset="-127"/>
                </a:rPr>
                <a:t>(</a:t>
              </a:r>
              <a:r>
                <a:rPr lang="ko-KR" altLang="en-US" sz="2000" b="1" spc="-100" dirty="0" smtClean="0">
                  <a:solidFill>
                    <a:srgbClr val="393939"/>
                  </a:solidFill>
                  <a:ea typeface="맑은 고딕" panose="020B0503020000020004" pitchFamily="50" charset="-127"/>
                </a:rPr>
                <a:t>마당대학 데이터베이스</a:t>
              </a:r>
              <a:r>
                <a:rPr lang="en-US" altLang="ko-KR" sz="2000" b="1" spc="-100" dirty="0" smtClean="0">
                  <a:solidFill>
                    <a:srgbClr val="393939"/>
                  </a:solidFill>
                  <a:ea typeface="맑은 고딕" panose="020B0503020000020004" pitchFamily="50" charset="-127"/>
                </a:rPr>
                <a:t>)</a:t>
              </a:r>
              <a:endParaRPr lang="ko-KR" altLang="en-US" sz="2000" b="1" spc="-100" dirty="0">
                <a:solidFill>
                  <a:srgbClr val="393939"/>
                </a:solidFill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속성의 유형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80728"/>
            <a:ext cx="7162800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8673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관계와 관계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관계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개체 사이의 연관성을 </a:t>
            </a:r>
            <a:r>
              <a:rPr lang="ko-KR" altLang="en-US" dirty="0" smtClean="0"/>
              <a:t>나</a:t>
            </a:r>
            <a:r>
              <a:rPr lang="ko-KR" altLang="en-US" dirty="0"/>
              <a:t>타내는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atinLnBrk="0"/>
            <a:r>
              <a:rPr lang="ko-KR" altLang="en-US" dirty="0" smtClean="0"/>
              <a:t>관계 타입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개체 </a:t>
            </a:r>
            <a:r>
              <a:rPr lang="ko-KR" altLang="en-US" dirty="0"/>
              <a:t>타입과 개체 타입 간의 연결 가능한 관계를 정의한 것이며</a:t>
            </a:r>
            <a:r>
              <a:rPr lang="en-US" altLang="ko-KR" dirty="0"/>
              <a:t>, </a:t>
            </a:r>
            <a:r>
              <a:rPr lang="ko-KR" altLang="en-US" dirty="0" smtClean="0"/>
              <a:t>관</a:t>
            </a:r>
            <a:r>
              <a:rPr lang="ko-KR" altLang="en-US" dirty="0"/>
              <a:t>계 </a:t>
            </a:r>
            <a:r>
              <a:rPr lang="ko-KR" altLang="en-US" dirty="0" smtClean="0"/>
              <a:t>집합은 </a:t>
            </a:r>
            <a:r>
              <a:rPr lang="ko-KR" altLang="en-US" dirty="0"/>
              <a:t>관계로 연결된 집합을 </a:t>
            </a:r>
            <a:r>
              <a:rPr lang="ko-KR" altLang="en-US" dirty="0" smtClean="0"/>
              <a:t>의미함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6183"/>
            <a:ext cx="431482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8673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관계와 관계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1815882"/>
          </a:xfrm>
        </p:spPr>
        <p:txBody>
          <a:bodyPr>
            <a:spAutoFit/>
          </a:bodyPr>
          <a:lstStyle/>
          <a:p>
            <a:r>
              <a:rPr lang="ko-KR" altLang="en-US" dirty="0"/>
              <a:t>관계 타입의 </a:t>
            </a:r>
            <a:r>
              <a:rPr lang="en-US" altLang="ko-KR" dirty="0"/>
              <a:t>ER </a:t>
            </a:r>
            <a:r>
              <a:rPr lang="ko-KR" altLang="en-US" dirty="0"/>
              <a:t>다이어그램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6-16]</a:t>
            </a:r>
            <a:r>
              <a:rPr lang="ko-KR" altLang="en-US" dirty="0"/>
              <a:t>은 세 가지 관계의 예를 </a:t>
            </a:r>
            <a:r>
              <a:rPr lang="ko-KR" altLang="en-US" dirty="0" smtClean="0"/>
              <a:t>보여줌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983116"/>
            <a:ext cx="27813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4543425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3830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관계와 관계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ko-KR" altLang="en-US" dirty="0"/>
              <a:t>관계 타입의 </a:t>
            </a:r>
            <a:r>
              <a:rPr lang="ko-KR" altLang="en-US" dirty="0" smtClean="0"/>
              <a:t>유형</a:t>
            </a:r>
            <a:endParaRPr lang="en-US" altLang="ko-KR" dirty="0" smtClean="0"/>
          </a:p>
          <a:p>
            <a:pPr lvl="1"/>
            <a:r>
              <a:rPr lang="ko-KR" altLang="en-US" dirty="0"/>
              <a:t>차수에 따른 </a:t>
            </a:r>
            <a:r>
              <a:rPr lang="ko-KR" altLang="en-US" dirty="0" smtClean="0"/>
              <a:t>유형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24" y="1988840"/>
            <a:ext cx="6943725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3299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539552" y="1085503"/>
            <a:ext cx="8064896" cy="3459409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eaLnBrk="0" hangingPunct="0">
              <a:lnSpc>
                <a:spcPct val="150000"/>
              </a:lnSpc>
              <a:spcBef>
                <a:spcPts val="0"/>
              </a:spcBef>
              <a:buClr>
                <a:srgbClr val="E64B38"/>
              </a:buClr>
              <a:buFont typeface="Wingdings" pitchFamily="2" charset="2"/>
              <a:buChar char="v"/>
              <a:defRPr sz="2000" b="1">
                <a:latin typeface="+mn-ea"/>
                <a:ea typeface="+mn-ea"/>
              </a:defRPr>
            </a:lvl1pPr>
            <a:lvl2pPr marL="447675" lvl="1" indent="-180975" eaLnBrk="0" hangingPunct="0">
              <a:spcBef>
                <a:spcPct val="20000"/>
              </a:spcBef>
              <a:spcAft>
                <a:spcPts val="400"/>
              </a:spcAft>
              <a:buClr>
                <a:srgbClr val="EB7363"/>
              </a:buClr>
              <a:buFont typeface="Wingdings" pitchFamily="2" charset="2"/>
              <a:buChar char="§"/>
              <a:defRPr sz="1600">
                <a:latin typeface="+mn-lt"/>
                <a:ea typeface="+mn-ea"/>
              </a:defRPr>
            </a:lvl2pPr>
            <a:lvl3pPr marL="628650" indent="-180975" eaLnBrk="0" hangingPunct="0">
              <a:spcBef>
                <a:spcPct val="20000"/>
              </a:spcBef>
              <a:spcAft>
                <a:spcPts val="300"/>
              </a:spcAft>
              <a:buClr>
                <a:srgbClr val="E64B38"/>
              </a:buClr>
              <a:buFont typeface="Arial" pitchFamily="34" charset="0"/>
              <a:buChar char="•"/>
              <a:defRPr sz="1200">
                <a:latin typeface="+mn-lt"/>
                <a:ea typeface="+mn-ea"/>
              </a:defRPr>
            </a:lvl3pPr>
            <a:lvl4pPr marL="809625" indent="-180975" eaLnBrk="0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000">
                <a:latin typeface="+mn-lt"/>
                <a:ea typeface="+mn-ea"/>
              </a:defRPr>
            </a:lvl4pPr>
            <a:lvl5pPr marL="990600" indent="-180975" eaLnBrk="0" hangingPunct="0">
              <a:spcBef>
                <a:spcPct val="20000"/>
              </a:spcBef>
              <a:buClr>
                <a:srgbClr val="EB7363"/>
              </a:buClr>
              <a:buFont typeface="Arial" panose="020B0604020202020204" pitchFamily="34" charset="0"/>
              <a:buChar char="»"/>
              <a:defRPr sz="11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lvl="1"/>
            <a:r>
              <a:rPr lang="en-US" altLang="ko-KR" dirty="0"/>
              <a:t>1</a:t>
            </a:r>
            <a:r>
              <a:rPr lang="ko-KR" altLang="en-US" dirty="0"/>
              <a:t>진 관계</a:t>
            </a:r>
            <a:r>
              <a:rPr lang="en-US" altLang="ko-KR" dirty="0"/>
              <a:t>(recursive relationship)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marL="266700" lvl="1" indent="0">
              <a:buNone/>
            </a:pP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진 관계</a:t>
            </a:r>
            <a:r>
              <a:rPr lang="en-US" altLang="ko-KR" dirty="0"/>
              <a:t>(binary relationship)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진 관계</a:t>
            </a:r>
            <a:r>
              <a:rPr lang="en-US" altLang="ko-KR" dirty="0"/>
              <a:t>(ternary relationship)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관계와 관계 타입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24</a:t>
            </a:fld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50474"/>
            <a:ext cx="222885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4013"/>
            <a:ext cx="38862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44912"/>
            <a:ext cx="385762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8024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관계와 관계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dirty="0"/>
              <a:t>관계 대응 수에 따른 </a:t>
            </a:r>
            <a:r>
              <a:rPr lang="ko-KR" altLang="en-US" dirty="0" smtClean="0"/>
              <a:t>유형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일대일</a:t>
            </a:r>
            <a:r>
              <a:rPr lang="en-US" altLang="ko-KR" dirty="0" smtClean="0"/>
              <a:t>(</a:t>
            </a:r>
            <a:r>
              <a:rPr lang="en-US" altLang="ko-KR" dirty="0"/>
              <a:t>1:1) </a:t>
            </a:r>
            <a:r>
              <a:rPr lang="ko-KR" altLang="en-US" dirty="0" smtClean="0"/>
              <a:t>관계</a:t>
            </a:r>
            <a:endParaRPr lang="en-US" altLang="ko-KR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25</a:t>
            </a:fld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5463886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509120"/>
            <a:ext cx="3284730" cy="2018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063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관계와 관계 타입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39552" y="1085503"/>
            <a:ext cx="8064896" cy="3112647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eaLnBrk="0" hangingPunct="0">
              <a:lnSpc>
                <a:spcPct val="150000"/>
              </a:lnSpc>
              <a:spcBef>
                <a:spcPts val="0"/>
              </a:spcBef>
              <a:buClr>
                <a:srgbClr val="E64B38"/>
              </a:buClr>
              <a:buFont typeface="Wingdings" pitchFamily="2" charset="2"/>
              <a:buChar char="v"/>
              <a:defRPr sz="2000" b="1">
                <a:latin typeface="+mn-ea"/>
                <a:ea typeface="+mn-ea"/>
              </a:defRPr>
            </a:lvl1pPr>
            <a:lvl2pPr marL="447675" lvl="1" indent="-180975" eaLnBrk="0" hangingPunct="0">
              <a:spcBef>
                <a:spcPct val="20000"/>
              </a:spcBef>
              <a:spcAft>
                <a:spcPts val="400"/>
              </a:spcAft>
              <a:buClr>
                <a:srgbClr val="EB7363"/>
              </a:buClr>
              <a:buFont typeface="Wingdings" pitchFamily="2" charset="2"/>
              <a:buChar char="§"/>
              <a:defRPr sz="1600">
                <a:latin typeface="+mn-lt"/>
                <a:ea typeface="+mn-ea"/>
              </a:defRPr>
            </a:lvl2pPr>
            <a:lvl3pPr marL="628650" indent="-180975" eaLnBrk="0" hangingPunct="0">
              <a:spcBef>
                <a:spcPct val="20000"/>
              </a:spcBef>
              <a:spcAft>
                <a:spcPts val="300"/>
              </a:spcAft>
              <a:buClr>
                <a:srgbClr val="E64B38"/>
              </a:buClr>
              <a:buFont typeface="Arial" pitchFamily="34" charset="0"/>
              <a:buChar char="•"/>
              <a:defRPr sz="1200">
                <a:latin typeface="+mn-lt"/>
                <a:ea typeface="+mn-ea"/>
              </a:defRPr>
            </a:lvl3pPr>
            <a:lvl4pPr marL="809625" indent="-180975" eaLnBrk="0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000">
                <a:latin typeface="+mn-lt"/>
                <a:ea typeface="+mn-ea"/>
              </a:defRPr>
            </a:lvl4pPr>
            <a:lvl5pPr marL="990600" indent="-180975" eaLnBrk="0" hangingPunct="0">
              <a:spcBef>
                <a:spcPct val="20000"/>
              </a:spcBef>
              <a:buClr>
                <a:srgbClr val="EB7363"/>
              </a:buClr>
              <a:buFont typeface="Arial" panose="020B0604020202020204" pitchFamily="34" charset="0"/>
              <a:buChar char="»"/>
              <a:defRPr sz="11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lvl="1"/>
            <a:r>
              <a:rPr lang="ko-KR" altLang="en-US" dirty="0"/>
              <a:t>일대다</a:t>
            </a:r>
            <a:r>
              <a:rPr lang="en-US" altLang="ko-KR" dirty="0"/>
              <a:t>(1:N), </a:t>
            </a:r>
            <a:r>
              <a:rPr lang="ko-KR" altLang="en-US" dirty="0" err="1"/>
              <a:t>다대일</a:t>
            </a:r>
            <a:r>
              <a:rPr lang="en-US" altLang="ko-KR" dirty="0"/>
              <a:t>(N:1) </a:t>
            </a:r>
            <a:r>
              <a:rPr lang="ko-KR" altLang="en-US" dirty="0"/>
              <a:t>관계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다대다</a:t>
            </a:r>
            <a:r>
              <a:rPr lang="en-US" altLang="ko-KR" dirty="0"/>
              <a:t>(N:M) </a:t>
            </a:r>
            <a:r>
              <a:rPr lang="ko-KR" altLang="en-US" dirty="0"/>
              <a:t>관계</a:t>
            </a: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71" y="1085503"/>
            <a:ext cx="3581715" cy="2251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71" y="3789040"/>
            <a:ext cx="3558099" cy="2180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9840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220841"/>
            <a:ext cx="52197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관계와 관계 타입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dirty="0"/>
              <a:t>관계 대응 수의 최솟값과 </a:t>
            </a:r>
            <a:r>
              <a:rPr lang="ko-KR" altLang="en-US" dirty="0" smtClean="0"/>
              <a:t>최댓값</a:t>
            </a:r>
            <a:endParaRPr lang="en-US" altLang="ko-KR" dirty="0" smtClean="0"/>
          </a:p>
          <a:p>
            <a:pPr lvl="2"/>
            <a:r>
              <a:rPr lang="ko-KR" altLang="en-US" dirty="0"/>
              <a:t>관계 대응 수 </a:t>
            </a:r>
            <a:r>
              <a:rPr lang="en-US" altLang="ko-KR" dirty="0"/>
              <a:t>1:1, 1:N, N:M</a:t>
            </a:r>
            <a:r>
              <a:rPr lang="ko-KR" altLang="en-US" dirty="0"/>
              <a:t>에서 </a:t>
            </a:r>
            <a:r>
              <a:rPr lang="en-US" altLang="ko-KR" dirty="0"/>
              <a:t>1, M, N</a:t>
            </a:r>
            <a:r>
              <a:rPr lang="ko-KR" altLang="en-US" dirty="0"/>
              <a:t>은 각 개체가 관계에 참여하는 최댓값을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/>
            <a:r>
              <a:rPr lang="en-US" altLang="ko-KR" dirty="0"/>
              <a:t>ER </a:t>
            </a:r>
            <a:r>
              <a:rPr lang="ko-KR" altLang="en-US" dirty="0"/>
              <a:t>다이어그램에서는 대응 수 외에 최솟값과 최댓값을 관계 실선 </a:t>
            </a:r>
            <a:r>
              <a:rPr lang="ko-KR" altLang="en-US" dirty="0" smtClean="0"/>
              <a:t>위에 </a:t>
            </a:r>
            <a:r>
              <a:rPr lang="en-US" altLang="ko-KR" dirty="0"/>
              <a:t>(</a:t>
            </a:r>
            <a:r>
              <a:rPr lang="ko-KR" altLang="en-US" dirty="0" smtClean="0"/>
              <a:t>최솟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최댓값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smtClean="0"/>
              <a:t>표기함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표 </a:t>
            </a:r>
            <a:r>
              <a:rPr lang="en-US" altLang="ko-KR" dirty="0" smtClean="0"/>
              <a:t>6-7]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1:1, 1:N, N:M </a:t>
            </a:r>
            <a:r>
              <a:rPr lang="ko-KR" altLang="en-US" dirty="0" smtClean="0"/>
              <a:t>관계를 </a:t>
            </a:r>
            <a:r>
              <a:rPr lang="en-US" altLang="ko-KR" dirty="0" smtClean="0"/>
              <a:t>(min, max)</a:t>
            </a:r>
            <a:r>
              <a:rPr lang="ko-KR" altLang="en-US" dirty="0" smtClean="0"/>
              <a:t>를 사용해 표기한 것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27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19872" y="5877272"/>
            <a:ext cx="3153345" cy="228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00CC"/>
                </a:solidFill>
                <a:latin typeface="+mn-ea"/>
                <a:ea typeface="+mn-ea"/>
              </a:rPr>
              <a:t>1:N </a:t>
            </a:r>
            <a:r>
              <a:rPr lang="ko-KR" altLang="en-US" sz="1200" dirty="0" smtClean="0">
                <a:solidFill>
                  <a:srgbClr val="0000CC"/>
                </a:solidFill>
                <a:latin typeface="+mn-ea"/>
                <a:ea typeface="+mn-ea"/>
              </a:rPr>
              <a:t>관계 </a:t>
            </a:r>
            <a:r>
              <a:rPr lang="ko-KR" altLang="en-US" sz="1200" dirty="0" err="1" smtClean="0">
                <a:solidFill>
                  <a:srgbClr val="0000CC"/>
                </a:solidFill>
                <a:latin typeface="+mn-ea"/>
                <a:ea typeface="+mn-ea"/>
              </a:rPr>
              <a:t>대응수</a:t>
            </a:r>
            <a:r>
              <a:rPr lang="ko-KR" altLang="en-US" sz="1200" dirty="0" smtClean="0">
                <a:solidFill>
                  <a:srgbClr val="0000CC"/>
                </a:solidFill>
                <a:latin typeface="+mn-ea"/>
                <a:ea typeface="+mn-ea"/>
              </a:rPr>
              <a:t> 예</a:t>
            </a:r>
            <a:endParaRPr lang="en-US" altLang="ko-KR" sz="1200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83197"/>
            <a:ext cx="522922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73016"/>
            <a:ext cx="3419475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0997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관계와 관계 타입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altLang="ko-KR" dirty="0"/>
              <a:t>ISA </a:t>
            </a:r>
            <a:r>
              <a:rPr lang="ko-KR" altLang="en-US" dirty="0" smtClean="0"/>
              <a:t>관계</a:t>
            </a:r>
            <a:endParaRPr lang="en-US" altLang="ko-KR" dirty="0" smtClean="0"/>
          </a:p>
          <a:p>
            <a:pPr lvl="1"/>
            <a:r>
              <a:rPr lang="ko-KR" altLang="en-US" dirty="0"/>
              <a:t>상위 개체 </a:t>
            </a:r>
            <a:r>
              <a:rPr lang="ko-KR" altLang="en-US" dirty="0" smtClean="0"/>
              <a:t>타입</a:t>
            </a:r>
            <a:r>
              <a:rPr lang="ko-KR" altLang="en-US" dirty="0"/>
              <a:t>의 특성에 따라 하위 개체 타입이 결정되는 </a:t>
            </a:r>
            <a:r>
              <a:rPr lang="ko-KR" altLang="en-US" dirty="0" smtClean="0"/>
              <a:t>형태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28</a:t>
            </a:fld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32856"/>
            <a:ext cx="2692977" cy="1168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93" y="2132856"/>
            <a:ext cx="4494068" cy="3368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5375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관계와 관계 타입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/>
              <a:t>참여 </a:t>
            </a:r>
            <a:r>
              <a:rPr lang="ko-KR" altLang="en-US" dirty="0" smtClean="0"/>
              <a:t>제약조건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개체 집합 내 모든 개체가 </a:t>
            </a:r>
            <a:r>
              <a:rPr lang="ko-KR" altLang="en-US" dirty="0" smtClean="0"/>
              <a:t>관</a:t>
            </a:r>
            <a:r>
              <a:rPr lang="ko-KR" altLang="en-US" dirty="0"/>
              <a:t>계에 참여하는지에 따라 전체 참여와 부분 </a:t>
            </a:r>
            <a:r>
              <a:rPr lang="ko-KR" altLang="en-US" dirty="0" smtClean="0"/>
              <a:t>참여로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구분할 </a:t>
            </a:r>
            <a:r>
              <a:rPr lang="ko-KR" altLang="en-US" dirty="0"/>
              <a:t>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전체 참여는 개체 </a:t>
            </a:r>
            <a:r>
              <a:rPr lang="ko-KR" altLang="en-US" dirty="0" smtClean="0"/>
              <a:t>집합의 </a:t>
            </a:r>
            <a:r>
              <a:rPr lang="ko-KR" altLang="en-US" dirty="0"/>
              <a:t>모든 개체가 관계에 참여하고</a:t>
            </a:r>
            <a:r>
              <a:rPr lang="en-US" altLang="ko-KR" dirty="0"/>
              <a:t>, </a:t>
            </a:r>
            <a:r>
              <a:rPr lang="ko-KR" altLang="en-US" dirty="0"/>
              <a:t>부분 참여는 일부만 </a:t>
            </a:r>
            <a:r>
              <a:rPr lang="ko-KR" altLang="en-US" dirty="0" smtClean="0"/>
              <a:t>참여함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전체 참여를 </a:t>
            </a:r>
            <a:r>
              <a:rPr lang="en-US" altLang="ko-KR" dirty="0"/>
              <a:t>(</a:t>
            </a:r>
            <a:r>
              <a:rPr lang="ko-KR" altLang="en-US" dirty="0"/>
              <a:t>최솟값</a:t>
            </a:r>
            <a:r>
              <a:rPr lang="en-US" altLang="ko-KR" dirty="0"/>
              <a:t>, </a:t>
            </a:r>
            <a:r>
              <a:rPr lang="ko-KR" altLang="en-US" dirty="0"/>
              <a:t>최댓값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smtClean="0"/>
              <a:t>표현하면 </a:t>
            </a:r>
            <a:r>
              <a:rPr lang="ko-KR" altLang="en-US" dirty="0"/>
              <a:t>최솟값이 </a:t>
            </a:r>
            <a:r>
              <a:rPr lang="en-US" altLang="ko-KR" dirty="0"/>
              <a:t>1 </a:t>
            </a:r>
            <a:r>
              <a:rPr lang="ko-KR" altLang="en-US" dirty="0"/>
              <a:t>이상으로 모두 </a:t>
            </a:r>
            <a:r>
              <a:rPr lang="ko-KR" altLang="en-US" dirty="0" smtClean="0"/>
              <a:t>참여한다는 </a:t>
            </a:r>
            <a:r>
              <a:rPr lang="ko-KR" altLang="en-US" dirty="0"/>
              <a:t>뜻이고</a:t>
            </a:r>
            <a:r>
              <a:rPr lang="en-US" altLang="ko-KR" dirty="0"/>
              <a:t>, </a:t>
            </a:r>
            <a:r>
              <a:rPr lang="ko-KR" altLang="en-US" dirty="0"/>
              <a:t>부분 참여는 최솟값이 </a:t>
            </a:r>
            <a:r>
              <a:rPr lang="en-US" altLang="ko-KR" dirty="0"/>
              <a:t>0 </a:t>
            </a:r>
            <a:r>
              <a:rPr lang="ko-KR" altLang="en-US" dirty="0" smtClean="0"/>
              <a:t>이상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2976"/>
            <a:ext cx="459105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128113"/>
            <a:ext cx="431482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0446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39552" y="1085503"/>
            <a:ext cx="8064896" cy="3028521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200000"/>
              </a:lnSpc>
              <a:buClr>
                <a:srgbClr val="E64B38"/>
              </a:buClr>
              <a:buFont typeface="Wingdings" pitchFamily="2" charset="2"/>
              <a:buChar char="v"/>
            </a:pPr>
            <a:r>
              <a:rPr lang="ko-KR" altLang="en-US" sz="1800" b="1" dirty="0">
                <a:solidFill>
                  <a:srgbClr val="393939"/>
                </a:solidFill>
                <a:latin typeface="맑은 고딕" pitchFamily="50" charset="-127"/>
                <a:ea typeface="맑은 고딕" pitchFamily="50" charset="-127"/>
              </a:rPr>
              <a:t>데이터 모델링의 개념을 이해한다</a:t>
            </a:r>
            <a:r>
              <a:rPr lang="en-US" altLang="ko-KR" sz="1800" b="1" dirty="0" smtClean="0">
                <a:solidFill>
                  <a:srgbClr val="393939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atinLnBrk="0">
              <a:lnSpc>
                <a:spcPct val="200000"/>
              </a:lnSpc>
              <a:buClr>
                <a:srgbClr val="E64B38"/>
              </a:buClr>
              <a:buFont typeface="Wingdings" pitchFamily="2" charset="2"/>
              <a:buChar char="v"/>
            </a:pPr>
            <a:r>
              <a:rPr lang="ko-KR" altLang="en-US" sz="1800" b="1" dirty="0">
                <a:solidFill>
                  <a:srgbClr val="393939"/>
                </a:solidFill>
                <a:latin typeface="맑은 고딕" pitchFamily="50" charset="-127"/>
                <a:ea typeface="맑은 고딕" pitchFamily="50" charset="-127"/>
              </a:rPr>
              <a:t>개념적 모델링 단계에 사용하는 </a:t>
            </a:r>
            <a:r>
              <a:rPr lang="en-US" altLang="ko-KR" sz="1800" b="1" dirty="0">
                <a:solidFill>
                  <a:srgbClr val="393939"/>
                </a:solidFill>
                <a:latin typeface="맑은 고딕" pitchFamily="50" charset="-127"/>
                <a:ea typeface="맑은 고딕" pitchFamily="50" charset="-127"/>
              </a:rPr>
              <a:t>ER </a:t>
            </a:r>
            <a:r>
              <a:rPr lang="ko-KR" altLang="en-US" sz="1800" b="1" dirty="0">
                <a:solidFill>
                  <a:srgbClr val="393939"/>
                </a:solidFill>
                <a:latin typeface="맑은 고딕" pitchFamily="50" charset="-127"/>
                <a:ea typeface="맑은 고딕" pitchFamily="50" charset="-127"/>
              </a:rPr>
              <a:t>모델을 이해하고 작성 방법을 알아본다</a:t>
            </a:r>
            <a:r>
              <a:rPr lang="en-US" altLang="ko-KR" sz="1800" b="1" dirty="0" smtClean="0">
                <a:solidFill>
                  <a:srgbClr val="393939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atinLnBrk="0">
              <a:lnSpc>
                <a:spcPct val="200000"/>
              </a:lnSpc>
              <a:buClr>
                <a:srgbClr val="E64B38"/>
              </a:buClr>
              <a:buFont typeface="Wingdings" pitchFamily="2" charset="2"/>
              <a:buChar char="v"/>
            </a:pPr>
            <a:r>
              <a:rPr lang="en-US" altLang="ko-KR" sz="1800" b="1" dirty="0">
                <a:solidFill>
                  <a:srgbClr val="393939"/>
                </a:solidFill>
                <a:latin typeface="맑은 고딕" pitchFamily="50" charset="-127"/>
                <a:ea typeface="맑은 고딕" pitchFamily="50" charset="-127"/>
              </a:rPr>
              <a:t>MySQL Workbench</a:t>
            </a:r>
            <a:r>
              <a:rPr lang="ko-KR" altLang="en-US" sz="1800" b="1" dirty="0">
                <a:solidFill>
                  <a:srgbClr val="393939"/>
                </a:solidFill>
                <a:latin typeface="맑은 고딕" pitchFamily="50" charset="-127"/>
                <a:ea typeface="맑은 고딕" pitchFamily="50" charset="-127"/>
              </a:rPr>
              <a:t>를 사용하여 </a:t>
            </a:r>
            <a:r>
              <a:rPr lang="en-US" altLang="ko-KR" sz="1800" b="1" dirty="0">
                <a:solidFill>
                  <a:srgbClr val="393939"/>
                </a:solidFill>
                <a:latin typeface="맑은 고딕" pitchFamily="50" charset="-127"/>
                <a:ea typeface="맑은 고딕" pitchFamily="50" charset="-127"/>
              </a:rPr>
              <a:t>ER </a:t>
            </a:r>
            <a:r>
              <a:rPr lang="ko-KR" altLang="en-US" sz="1800" b="1" dirty="0">
                <a:solidFill>
                  <a:srgbClr val="393939"/>
                </a:solidFill>
                <a:latin typeface="맑은 고딕" pitchFamily="50" charset="-127"/>
                <a:ea typeface="맑은 고딕" pitchFamily="50" charset="-127"/>
              </a:rPr>
              <a:t>모델을 작성해 본다</a:t>
            </a:r>
            <a:r>
              <a:rPr lang="en-US" altLang="ko-KR" sz="1800" b="1" dirty="0" smtClean="0">
                <a:solidFill>
                  <a:srgbClr val="393939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atinLnBrk="0">
              <a:lnSpc>
                <a:spcPct val="200000"/>
              </a:lnSpc>
              <a:buClr>
                <a:srgbClr val="E64B38"/>
              </a:buClr>
              <a:buFont typeface="Wingdings" pitchFamily="2" charset="2"/>
              <a:buChar char="v"/>
            </a:pPr>
            <a:r>
              <a:rPr lang="ko-KR" altLang="en-US" sz="1800" b="1" dirty="0" smtClean="0">
                <a:solidFill>
                  <a:srgbClr val="393939"/>
                </a:solidFill>
                <a:latin typeface="맑은 고딕" pitchFamily="50" charset="-127"/>
                <a:ea typeface="맑은 고딕" pitchFamily="50" charset="-127"/>
              </a:rPr>
              <a:t>마당대학 </a:t>
            </a:r>
            <a:r>
              <a:rPr lang="ko-KR" altLang="en-US" sz="1800" b="1" dirty="0">
                <a:solidFill>
                  <a:srgbClr val="393939"/>
                </a:solidFill>
                <a:latin typeface="맑은 고딕" pitchFamily="50" charset="-127"/>
                <a:ea typeface="맑은 고딕" pitchFamily="50" charset="-127"/>
              </a:rPr>
              <a:t>데이터베이스를 </a:t>
            </a:r>
            <a:r>
              <a:rPr lang="en-US" altLang="ko-KR" sz="1800" b="1" dirty="0">
                <a:solidFill>
                  <a:srgbClr val="393939"/>
                </a:solidFill>
                <a:latin typeface="맑은 고딕" pitchFamily="50" charset="-127"/>
                <a:ea typeface="맑은 고딕" pitchFamily="50" charset="-127"/>
              </a:rPr>
              <a:t>ER </a:t>
            </a:r>
            <a:r>
              <a:rPr lang="ko-KR" altLang="en-US" sz="1800" b="1" dirty="0">
                <a:solidFill>
                  <a:srgbClr val="393939"/>
                </a:solidFill>
                <a:latin typeface="맑은 고딕" pitchFamily="50" charset="-127"/>
                <a:ea typeface="맑은 고딕" pitchFamily="50" charset="-127"/>
              </a:rPr>
              <a:t>모델로 직접 설계해 본다</a:t>
            </a:r>
            <a:r>
              <a:rPr lang="en-US" altLang="ko-KR" sz="1800" b="1" dirty="0">
                <a:solidFill>
                  <a:srgbClr val="393939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ko-KR" altLang="en-US" sz="1800" b="1" dirty="0">
              <a:solidFill>
                <a:srgbClr val="393939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관계와 관계 타입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 wrap="square">
            <a:spAutoFit/>
          </a:bodyPr>
          <a:lstStyle/>
          <a:p>
            <a:pPr latinLnBrk="0"/>
            <a:r>
              <a:rPr lang="ko-KR" altLang="en-US" dirty="0" smtClean="0"/>
              <a:t>역할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개체 타입 간의 관계를 표현할 때 각 개체는 고유한 </a:t>
            </a:r>
            <a:r>
              <a:rPr lang="ko-KR" altLang="en-US" dirty="0" smtClean="0"/>
              <a:t>역할을 담당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관계에서 역할이 명확하지 </a:t>
            </a:r>
            <a:r>
              <a:rPr lang="ko-KR" altLang="en-US" dirty="0" smtClean="0"/>
              <a:t>않</a:t>
            </a:r>
            <a:r>
              <a:rPr lang="ko-KR" altLang="en-US" dirty="0"/>
              <a:t>을 때는 반드시 표기해야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atinLnBrk="0"/>
            <a:r>
              <a:rPr lang="ko-KR" altLang="en-US" dirty="0"/>
              <a:t>순환적 </a:t>
            </a:r>
            <a:r>
              <a:rPr lang="ko-KR" altLang="en-US" dirty="0" smtClean="0"/>
              <a:t>관계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하나의 개체 타입이 동일한 개체 타입</a:t>
            </a:r>
            <a:r>
              <a:rPr lang="en-US" altLang="ko-KR" dirty="0"/>
              <a:t>(</a:t>
            </a:r>
            <a:r>
              <a:rPr lang="ko-KR" altLang="en-US" dirty="0"/>
              <a:t>자기 자신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ko-KR" altLang="en-US" dirty="0" smtClean="0"/>
              <a:t>순환적</a:t>
            </a:r>
            <a:r>
              <a:rPr lang="ko-KR" altLang="en-US" dirty="0"/>
              <a:t>으로 관계를 맺는 </a:t>
            </a:r>
            <a:r>
              <a:rPr lang="ko-KR" altLang="en-US" dirty="0" smtClean="0"/>
              <a:t>형태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30</a:t>
            </a:fld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76872"/>
            <a:ext cx="522922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19605"/>
            <a:ext cx="36385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6831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약한 개체 타입과 식별자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약한 </a:t>
            </a:r>
            <a:r>
              <a:rPr lang="ko-KR" altLang="en-US" dirty="0"/>
              <a:t>개체 </a:t>
            </a:r>
            <a:r>
              <a:rPr lang="ko-KR" altLang="en-US" dirty="0" smtClean="0"/>
              <a:t>타입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가족 개체 타입처럼 상위 개체 타입이 결정되지 않으면 개별 개체를 식별할 수 없는 종속된 개체 </a:t>
            </a:r>
            <a:r>
              <a:rPr lang="ko-KR" altLang="en-US" dirty="0" smtClean="0"/>
              <a:t>타입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자신의 </a:t>
            </a:r>
            <a:r>
              <a:rPr lang="ko-KR" altLang="en-US" dirty="0" smtClean="0"/>
              <a:t>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식별자</a:t>
            </a:r>
            <a:r>
              <a:rPr lang="en-US" altLang="ko-KR" dirty="0" smtClean="0"/>
              <a:t>, discriminator)</a:t>
            </a:r>
            <a:r>
              <a:rPr lang="ko-KR" altLang="en-US" dirty="0" smtClean="0"/>
              <a:t>로 </a:t>
            </a:r>
            <a:r>
              <a:rPr lang="ko-KR" altLang="en-US" dirty="0"/>
              <a:t>식별하기 어려우므로 상위에 있는 강한 </a:t>
            </a:r>
            <a:r>
              <a:rPr lang="ko-KR" altLang="en-US" dirty="0" smtClean="0"/>
              <a:t>개체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타입의 </a:t>
            </a:r>
            <a:r>
              <a:rPr lang="ko-KR" altLang="en-US" dirty="0"/>
              <a:t>기본키를 상속받아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31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070445" y="2824342"/>
            <a:ext cx="5305661" cy="2559723"/>
            <a:chOff x="1600703" y="3023205"/>
            <a:chExt cx="5305661" cy="2559723"/>
          </a:xfrm>
        </p:grpSpPr>
        <p:pic>
          <p:nvPicPr>
            <p:cNvPr id="2560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703" y="3023205"/>
              <a:ext cx="5305661" cy="1621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0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7243" y="4614684"/>
              <a:ext cx="5258430" cy="968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708920"/>
            <a:ext cx="2290723" cy="315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0893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IE </a:t>
            </a:r>
            <a:r>
              <a:rPr lang="ko-KR" altLang="en-US" dirty="0" smtClean="0"/>
              <a:t>표기법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wrap="square">
            <a:spAutoFit/>
          </a:bodyPr>
          <a:lstStyle/>
          <a:p>
            <a:pPr lvl="1" latinLnBrk="0"/>
            <a:r>
              <a:rPr lang="en-US" altLang="ko-KR" dirty="0"/>
              <a:t>ER </a:t>
            </a:r>
            <a:r>
              <a:rPr lang="ko-KR" altLang="en-US" dirty="0" smtClean="0"/>
              <a:t>모</a:t>
            </a:r>
            <a:r>
              <a:rPr lang="ko-KR" altLang="en-US" dirty="0"/>
              <a:t>델 </a:t>
            </a:r>
            <a:r>
              <a:rPr lang="ko-KR" altLang="en-US" dirty="0" smtClean="0"/>
              <a:t>표기법에는 대표적으로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IE </a:t>
            </a:r>
            <a:r>
              <a:rPr lang="ko-KR" altLang="en-US" dirty="0" smtClean="0"/>
              <a:t>표기법과 </a:t>
            </a:r>
            <a:r>
              <a:rPr lang="ko-KR" altLang="en-US" dirty="0"/>
              <a:t>바커 </a:t>
            </a:r>
            <a:r>
              <a:rPr lang="ko-KR" altLang="en-US" dirty="0" smtClean="0"/>
              <a:t>표기법이 있음</a:t>
            </a:r>
            <a:endParaRPr lang="en-US" altLang="ko-KR" dirty="0" smtClean="0"/>
          </a:p>
          <a:p>
            <a:pPr latinLnBrk="0"/>
            <a:r>
              <a:rPr lang="en-US" altLang="ko-KR" dirty="0"/>
              <a:t>IE </a:t>
            </a:r>
            <a:r>
              <a:rPr lang="ko-KR" altLang="en-US" dirty="0" smtClean="0"/>
              <a:t>표기법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관계 </a:t>
            </a:r>
            <a:r>
              <a:rPr lang="ko-KR" altLang="en-US" dirty="0"/>
              <a:t>대응 수를 새발 모양의 기호로 </a:t>
            </a:r>
            <a:r>
              <a:rPr lang="ko-KR" altLang="en-US" dirty="0" smtClean="0"/>
              <a:t>표현하여 새발 표기법이라고 부르기도 함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32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913337" y="1111995"/>
            <a:ext cx="3800475" cy="2266950"/>
            <a:chOff x="4913337" y="1171868"/>
            <a:chExt cx="3800475" cy="2266950"/>
          </a:xfrm>
        </p:grpSpPr>
        <p:pic>
          <p:nvPicPr>
            <p:cNvPr id="276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3337" y="1171868"/>
              <a:ext cx="2466975" cy="226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6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2" y="1171868"/>
              <a:ext cx="1333500" cy="1962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31" y="3488482"/>
            <a:ext cx="5619750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0035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IE </a:t>
            </a:r>
            <a:r>
              <a:rPr lang="ko-KR" altLang="en-US" dirty="0" smtClean="0"/>
              <a:t>표기법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33</a:t>
            </a:fld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96752"/>
            <a:ext cx="5534025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02" y="4869160"/>
            <a:ext cx="299085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0367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1560" y="1871768"/>
            <a:ext cx="8279831" cy="6678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 smtClean="0">
                <a:solidFill>
                  <a:srgbClr val="E64B38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03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  ER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 모델을 관계 데이터 모델로 사상하기</a:t>
            </a:r>
            <a:endParaRPr lang="ko-KR" altLang="en-US" sz="3400" b="1" spc="-15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475656" y="2780927"/>
            <a:ext cx="6840760" cy="1540935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개체 타입의 사상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0"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관계 타입의 사상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0"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다중값 속성의 사상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457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ER </a:t>
            </a:r>
            <a:r>
              <a:rPr lang="ko-KR" altLang="en-US" b="0" dirty="0"/>
              <a:t>모델을 관계 데이터 모델로 사상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dirty="0"/>
              <a:t>완성된 </a:t>
            </a:r>
            <a:r>
              <a:rPr lang="en-US" altLang="ko-KR" dirty="0"/>
              <a:t>ER </a:t>
            </a:r>
            <a:r>
              <a:rPr lang="ko-KR" altLang="en-US" dirty="0"/>
              <a:t>모델이 실제 데이터베이스로 구축되려면 논리적 모델링 단계를 </a:t>
            </a:r>
            <a:r>
              <a:rPr lang="ko-KR" altLang="en-US" dirty="0" smtClean="0"/>
              <a:t>거</a:t>
            </a:r>
            <a:r>
              <a:rPr lang="ko-KR" altLang="en-US" dirty="0"/>
              <a:t>쳐야 하는데</a:t>
            </a:r>
            <a:r>
              <a:rPr lang="en-US" altLang="ko-KR" dirty="0"/>
              <a:t>, </a:t>
            </a:r>
            <a:r>
              <a:rPr lang="ko-KR" altLang="en-US" dirty="0"/>
              <a:t>이 단계에서 </a:t>
            </a:r>
            <a:r>
              <a:rPr lang="ko-KR" altLang="en-US" dirty="0" smtClean="0"/>
              <a:t>사상</a:t>
            </a:r>
            <a:r>
              <a:rPr lang="en-US" altLang="ko-KR" dirty="0" smtClean="0"/>
              <a:t>(mapping)</a:t>
            </a:r>
            <a:r>
              <a:rPr lang="ko-KR" altLang="en-US" dirty="0" smtClean="0"/>
              <a:t>이 이루어짐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35</a:t>
            </a:fld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88" y="1844824"/>
            <a:ext cx="4105275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831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ER </a:t>
            </a:r>
            <a:r>
              <a:rPr lang="ko-KR" altLang="en-US" b="0" dirty="0"/>
              <a:t>모델을 관계 데이터 모델로 사상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dirty="0"/>
              <a:t>관계 데이터 모델은 릴레이션 하나로 데이터베이스의 논리적 구조를 표현하지만 </a:t>
            </a:r>
            <a:r>
              <a:rPr lang="en-US" altLang="ko-KR" dirty="0"/>
              <a:t>ER </a:t>
            </a:r>
            <a:r>
              <a:rPr lang="ko-KR" altLang="en-US" dirty="0" smtClean="0"/>
              <a:t>모델은 </a:t>
            </a:r>
            <a:r>
              <a:rPr lang="ko-KR" altLang="en-US" dirty="0"/>
              <a:t>개체 타입</a:t>
            </a:r>
            <a:r>
              <a:rPr lang="en-US" altLang="ko-KR" dirty="0"/>
              <a:t>, </a:t>
            </a:r>
            <a:r>
              <a:rPr lang="ko-KR" altLang="en-US" dirty="0"/>
              <a:t>관계 타입</a:t>
            </a:r>
            <a:r>
              <a:rPr lang="en-US" altLang="ko-KR" dirty="0"/>
              <a:t>, </a:t>
            </a:r>
            <a:r>
              <a:rPr lang="ko-KR" altLang="en-US" dirty="0"/>
              <a:t>속성으로 </a:t>
            </a:r>
            <a:r>
              <a:rPr lang="ko-KR" altLang="en-US" dirty="0" smtClean="0"/>
              <a:t>표현함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36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043608" y="1844824"/>
            <a:ext cx="3990975" cy="2822808"/>
            <a:chOff x="1043608" y="1844824"/>
            <a:chExt cx="3990975" cy="2822808"/>
          </a:xfrm>
        </p:grpSpPr>
        <p:pic>
          <p:nvPicPr>
            <p:cNvPr id="307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844824"/>
              <a:ext cx="3990975" cy="1247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133" y="3067432"/>
              <a:ext cx="3981450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7388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1. </a:t>
            </a:r>
            <a:r>
              <a:rPr lang="ko-KR" altLang="en-US" b="0" dirty="0" smtClean="0"/>
              <a:t>개체 타입의 사상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en-US" altLang="ko-KR" dirty="0"/>
              <a:t>[1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강한 </a:t>
            </a:r>
            <a:r>
              <a:rPr lang="en-US" altLang="ko-KR" dirty="0"/>
              <a:t>(</a:t>
            </a:r>
            <a:r>
              <a:rPr lang="ko-KR" altLang="en-US" dirty="0"/>
              <a:t>정규</a:t>
            </a:r>
            <a:r>
              <a:rPr lang="en-US" altLang="ko-KR" dirty="0"/>
              <a:t>) </a:t>
            </a:r>
            <a:r>
              <a:rPr lang="ko-KR" altLang="en-US" dirty="0"/>
              <a:t>개체 </a:t>
            </a:r>
            <a:r>
              <a:rPr lang="ko-KR" altLang="en-US" dirty="0" smtClean="0"/>
              <a:t>타입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정규 개체 타입 </a:t>
            </a:r>
            <a:r>
              <a:rPr lang="en-US" altLang="ko-KR" dirty="0"/>
              <a:t>E</a:t>
            </a:r>
            <a:r>
              <a:rPr lang="ko-KR" altLang="en-US" dirty="0"/>
              <a:t>의 경우 대응하는 릴레이션 </a:t>
            </a:r>
            <a:r>
              <a:rPr lang="en-US" altLang="ko-KR" dirty="0"/>
              <a:t>R</a:t>
            </a:r>
            <a:r>
              <a:rPr lang="ko-KR" altLang="en-US" dirty="0"/>
              <a:t>을 </a:t>
            </a:r>
            <a:r>
              <a:rPr lang="ko-KR" altLang="en-US" dirty="0" smtClean="0"/>
              <a:t>생성함</a:t>
            </a:r>
            <a:endParaRPr lang="en-US" altLang="ko-KR" dirty="0" smtClean="0"/>
          </a:p>
          <a:p>
            <a:pPr latinLnBrk="0"/>
            <a:r>
              <a:rPr lang="en-US" altLang="ko-KR" dirty="0"/>
              <a:t>[2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약한 </a:t>
            </a:r>
            <a:r>
              <a:rPr lang="ko-KR" altLang="en-US" dirty="0" smtClean="0"/>
              <a:t>개체 타입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약한 개체 타입에서 생성된 릴레이션은 자신의 키와 함께 강한 개체 타입의 키를 외래키로 </a:t>
            </a:r>
            <a:r>
              <a:rPr lang="ko-KR" altLang="en-US" dirty="0" smtClean="0"/>
              <a:t>넣</a:t>
            </a:r>
            <a:r>
              <a:rPr lang="ko-KR" altLang="en-US" dirty="0"/>
              <a:t>어 자신의 </a:t>
            </a:r>
            <a:r>
              <a:rPr lang="ko-KR" altLang="en-US" dirty="0" err="1"/>
              <a:t>기본키를</a:t>
            </a:r>
            <a:r>
              <a:rPr lang="ko-KR" altLang="en-US" dirty="0"/>
              <a:t> </a:t>
            </a:r>
            <a:r>
              <a:rPr lang="ko-KR" altLang="en-US" dirty="0" smtClean="0"/>
              <a:t>구성함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37</a:t>
            </a:fld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96952"/>
            <a:ext cx="663892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7388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관계 타입의 사상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dirty="0"/>
              <a:t>관계 타입은 각 관계 타입이 맺고 있는 </a:t>
            </a:r>
            <a:r>
              <a:rPr lang="ko-KR" altLang="en-US" dirty="0" smtClean="0"/>
              <a:t>차수와 관계 </a:t>
            </a:r>
            <a:r>
              <a:rPr lang="ko-KR" altLang="en-US" dirty="0"/>
              <a:t>대응 수에 따라 사상 방식을 </a:t>
            </a:r>
            <a:r>
              <a:rPr lang="ko-KR" altLang="en-US" dirty="0" smtClean="0"/>
              <a:t>구분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38</a:t>
            </a:fld>
            <a:endParaRPr lang="ko-KR" altLang="en-US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28800"/>
            <a:ext cx="5247409" cy="119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96952"/>
            <a:ext cx="4372841" cy="359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7414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관계 타입의 사상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이진 </a:t>
            </a:r>
            <a:r>
              <a:rPr lang="en-US" altLang="ko-KR" dirty="0"/>
              <a:t>1:1 </a:t>
            </a:r>
            <a:r>
              <a:rPr lang="ko-KR" altLang="en-US" dirty="0"/>
              <a:t>관계 </a:t>
            </a:r>
            <a:r>
              <a:rPr lang="ko-KR" altLang="en-US" dirty="0" smtClean="0"/>
              <a:t>타입</a:t>
            </a:r>
            <a:endParaRPr lang="en-US" altLang="ko-KR" dirty="0" smtClean="0"/>
          </a:p>
          <a:p>
            <a:pPr lvl="1"/>
            <a:r>
              <a:rPr lang="ko-KR" altLang="en-US" dirty="0"/>
              <a:t>이진 </a:t>
            </a:r>
            <a:r>
              <a:rPr lang="en-US" altLang="ko-KR" dirty="0"/>
              <a:t>1:1 </a:t>
            </a:r>
            <a:r>
              <a:rPr lang="ko-KR" altLang="en-US" dirty="0"/>
              <a:t>관계 타입의 경우 </a:t>
            </a:r>
            <a:r>
              <a:rPr lang="en-US" altLang="ko-KR" dirty="0"/>
              <a:t>[</a:t>
            </a:r>
            <a:r>
              <a:rPr lang="ko-KR" altLang="en-US" dirty="0"/>
              <a:t>방법 </a:t>
            </a:r>
            <a:r>
              <a:rPr lang="en-US" altLang="ko-KR" dirty="0"/>
              <a:t>1]~[</a:t>
            </a:r>
            <a:r>
              <a:rPr lang="ko-KR" altLang="en-US" dirty="0"/>
              <a:t>방법 </a:t>
            </a:r>
            <a:r>
              <a:rPr lang="en-US" altLang="ko-KR" dirty="0"/>
              <a:t>4]</a:t>
            </a:r>
            <a:r>
              <a:rPr lang="ko-KR" altLang="en-US" dirty="0"/>
              <a:t>까지 모든 유형으로 사상할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r>
              <a:rPr lang="en-US" altLang="ko-KR" dirty="0"/>
              <a:t>[4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이진 </a:t>
            </a:r>
            <a:r>
              <a:rPr lang="en-US" altLang="ko-KR" dirty="0"/>
              <a:t>1:N </a:t>
            </a:r>
            <a:r>
              <a:rPr lang="ko-KR" altLang="en-US" dirty="0"/>
              <a:t>관계 </a:t>
            </a:r>
            <a:r>
              <a:rPr lang="ko-KR" altLang="en-US" dirty="0" smtClean="0"/>
              <a:t>타입</a:t>
            </a:r>
            <a:endParaRPr lang="en-US" altLang="ko-KR" dirty="0" smtClean="0"/>
          </a:p>
          <a:p>
            <a:pPr lvl="1"/>
            <a:r>
              <a:rPr lang="ko-KR" altLang="en-US" dirty="0"/>
              <a:t>이진 </a:t>
            </a:r>
            <a:r>
              <a:rPr lang="en-US" altLang="ko-KR" dirty="0"/>
              <a:t>1:N </a:t>
            </a:r>
            <a:r>
              <a:rPr lang="ko-KR" altLang="en-US" dirty="0"/>
              <a:t>관계 타입의 경우 </a:t>
            </a:r>
            <a:r>
              <a:rPr lang="en-US" altLang="ko-KR" dirty="0"/>
              <a:t>N</a:t>
            </a:r>
            <a:r>
              <a:rPr lang="ko-KR" altLang="en-US" dirty="0"/>
              <a:t>의 위치에 따라 </a:t>
            </a:r>
            <a:r>
              <a:rPr lang="en-US" altLang="ko-KR" dirty="0"/>
              <a:t>[</a:t>
            </a:r>
            <a:r>
              <a:rPr lang="ko-KR" altLang="en-US" dirty="0"/>
              <a:t>방법 </a:t>
            </a:r>
            <a:r>
              <a:rPr lang="en-US" altLang="ko-KR" dirty="0"/>
              <a:t>1] </a:t>
            </a:r>
            <a:r>
              <a:rPr lang="ko-KR" altLang="en-US" dirty="0"/>
              <a:t>또는 </a:t>
            </a:r>
            <a:r>
              <a:rPr lang="en-US" altLang="ko-KR" dirty="0"/>
              <a:t>[</a:t>
            </a:r>
            <a:r>
              <a:rPr lang="ko-KR" altLang="en-US" dirty="0"/>
              <a:t>방법 </a:t>
            </a:r>
            <a:r>
              <a:rPr lang="en-US" altLang="ko-KR" dirty="0"/>
              <a:t>2]</a:t>
            </a:r>
            <a:r>
              <a:rPr lang="ko-KR" altLang="en-US" dirty="0"/>
              <a:t>의 유형으로 </a:t>
            </a:r>
            <a:r>
              <a:rPr lang="ko-KR" altLang="en-US" dirty="0" smtClean="0"/>
              <a:t>사상됨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39</a:t>
            </a:fld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556792"/>
            <a:ext cx="5754359" cy="1440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511" y="4221088"/>
            <a:ext cx="5872438" cy="174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7065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1560" y="1871768"/>
            <a:ext cx="4854214" cy="6678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 smtClean="0">
                <a:solidFill>
                  <a:srgbClr val="E64B38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01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 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데이터 모델링의 개념</a:t>
            </a:r>
            <a:endParaRPr lang="ko-KR" altLang="en-US" sz="3400" b="1" spc="-15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475656" y="2780927"/>
            <a:ext cx="6840760" cy="1077218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데이터베이스 생명주기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모델링 과정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관계 타입의 사상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3293209"/>
          </a:xfrm>
        </p:spPr>
        <p:txBody>
          <a:bodyPr>
            <a:spAutoFit/>
          </a:bodyPr>
          <a:lstStyle/>
          <a:p>
            <a:pPr latinLnBrk="0"/>
            <a:r>
              <a:rPr lang="en-US" altLang="ko-KR" dirty="0"/>
              <a:t>[5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이진 </a:t>
            </a:r>
            <a:r>
              <a:rPr lang="en-US" altLang="ko-KR" dirty="0"/>
              <a:t>N:M </a:t>
            </a:r>
            <a:r>
              <a:rPr lang="ko-KR" altLang="en-US" dirty="0"/>
              <a:t>관계 </a:t>
            </a:r>
            <a:r>
              <a:rPr lang="ko-KR" altLang="en-US" dirty="0" smtClean="0"/>
              <a:t>타입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이진 </a:t>
            </a:r>
            <a:r>
              <a:rPr lang="en-US" altLang="ko-KR" dirty="0"/>
              <a:t>N:M </a:t>
            </a:r>
            <a:r>
              <a:rPr lang="ko-KR" altLang="en-US" dirty="0"/>
              <a:t>관계 타입은 </a:t>
            </a:r>
            <a:r>
              <a:rPr lang="en-US" altLang="ko-KR" dirty="0"/>
              <a:t>[</a:t>
            </a:r>
            <a:r>
              <a:rPr lang="ko-KR" altLang="en-US" dirty="0"/>
              <a:t>방법 </a:t>
            </a:r>
            <a:r>
              <a:rPr lang="en-US" altLang="ko-KR" dirty="0"/>
              <a:t>4]</a:t>
            </a:r>
            <a:r>
              <a:rPr lang="ko-KR" altLang="en-US" dirty="0"/>
              <a:t>의 유형으로 </a:t>
            </a:r>
            <a:r>
              <a:rPr lang="ko-KR" altLang="en-US" dirty="0" smtClean="0"/>
              <a:t>사상됨</a:t>
            </a:r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marL="457200" lvl="1" indent="0" latinLnBrk="0">
              <a:buNone/>
            </a:pPr>
            <a:endParaRPr lang="en-US" altLang="ko-KR" dirty="0"/>
          </a:p>
          <a:p>
            <a:pPr latinLnBrk="0"/>
            <a:r>
              <a:rPr lang="en-US" altLang="ko-KR" dirty="0"/>
              <a:t>[6</a:t>
            </a:r>
            <a:r>
              <a:rPr lang="ko-KR" altLang="en-US" dirty="0"/>
              <a:t>단계</a:t>
            </a:r>
            <a:r>
              <a:rPr lang="en-US" altLang="ko-KR" dirty="0"/>
              <a:t>] N</a:t>
            </a:r>
            <a:r>
              <a:rPr lang="ko-KR" altLang="en-US" dirty="0"/>
              <a:t>진 관계 </a:t>
            </a:r>
            <a:r>
              <a:rPr lang="ko-KR" altLang="en-US" dirty="0" smtClean="0"/>
              <a:t>타입</a:t>
            </a:r>
            <a:endParaRPr lang="en-US" altLang="ko-KR" dirty="0" smtClean="0"/>
          </a:p>
          <a:p>
            <a:pPr lvl="1" latinLnBrk="0"/>
            <a:r>
              <a:rPr lang="en-US" altLang="ko-KR" dirty="0"/>
              <a:t>ER </a:t>
            </a:r>
            <a:r>
              <a:rPr lang="ko-KR" altLang="en-US" dirty="0"/>
              <a:t>모델의 차수가 </a:t>
            </a:r>
            <a:r>
              <a:rPr lang="en-US" altLang="ko-KR" dirty="0"/>
              <a:t>3 </a:t>
            </a:r>
            <a:r>
              <a:rPr lang="ko-KR" altLang="en-US" dirty="0"/>
              <a:t>이상인 다진 관계 타입의 경우 </a:t>
            </a:r>
            <a:r>
              <a:rPr lang="en-US" altLang="ko-KR" dirty="0"/>
              <a:t>[</a:t>
            </a:r>
            <a:r>
              <a:rPr lang="ko-KR" altLang="en-US" dirty="0"/>
              <a:t>방법 </a:t>
            </a:r>
            <a:r>
              <a:rPr lang="en-US" altLang="ko-KR" dirty="0"/>
              <a:t>4]</a:t>
            </a:r>
            <a:r>
              <a:rPr lang="ko-KR" altLang="en-US" dirty="0"/>
              <a:t>의 유형으로 </a:t>
            </a:r>
            <a:r>
              <a:rPr lang="ko-KR" altLang="en-US" dirty="0" smtClean="0"/>
              <a:t>사상됨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40</a:t>
            </a:fld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103" y="1628800"/>
            <a:ext cx="5722872" cy="1881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240" y="4293096"/>
            <a:ext cx="5683513" cy="2007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7065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다중값 속성의 사상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dirty="0"/>
              <a:t>다중값 </a:t>
            </a:r>
            <a:r>
              <a:rPr lang="ko-KR" altLang="en-US" dirty="0" smtClean="0"/>
              <a:t>속성은 </a:t>
            </a:r>
            <a:r>
              <a:rPr lang="ko-KR" altLang="en-US" dirty="0"/>
              <a:t>하나의 속성에 여러 값을 가질 수 있는 속성을 </a:t>
            </a:r>
            <a:r>
              <a:rPr lang="ko-KR" altLang="en-US" dirty="0" smtClean="0"/>
              <a:t>말함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다중값 속성을 </a:t>
            </a:r>
            <a:r>
              <a:rPr lang="ko-KR" altLang="en-US" dirty="0" smtClean="0"/>
              <a:t>가진 </a:t>
            </a:r>
            <a:r>
              <a:rPr lang="en-US" altLang="ko-KR" dirty="0"/>
              <a:t>ER </a:t>
            </a:r>
            <a:r>
              <a:rPr lang="ko-KR" altLang="en-US" dirty="0"/>
              <a:t>모델을 관계 데이터 모델로 사상하는 </a:t>
            </a:r>
            <a:r>
              <a:rPr lang="ko-KR" altLang="en-US" dirty="0" smtClean="0"/>
              <a:t>방법에는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다음과 </a:t>
            </a:r>
            <a:r>
              <a:rPr lang="ko-KR" altLang="en-US" dirty="0"/>
              <a:t>같이 두 가지가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atinLnBrk="0"/>
            <a:r>
              <a:rPr lang="en-US" altLang="ko-KR" dirty="0" smtClean="0"/>
              <a:t>[7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다중값 속성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속성의 개수를 알 수 없는 경우 </a:t>
            </a:r>
            <a:r>
              <a:rPr lang="en-US" altLang="ko-KR" dirty="0"/>
              <a:t>[</a:t>
            </a:r>
            <a:r>
              <a:rPr lang="ko-KR" altLang="en-US" dirty="0"/>
              <a:t>방법 </a:t>
            </a:r>
            <a:r>
              <a:rPr lang="en-US" altLang="ko-KR" dirty="0"/>
              <a:t>1]</a:t>
            </a:r>
            <a:r>
              <a:rPr lang="ko-KR" altLang="en-US" dirty="0"/>
              <a:t>을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속성의 </a:t>
            </a:r>
            <a:r>
              <a:rPr lang="ko-KR" altLang="en-US" dirty="0"/>
              <a:t>개수가 제한적으로 정해지는 경우 </a:t>
            </a:r>
            <a:r>
              <a:rPr lang="en-US" altLang="ko-KR" dirty="0"/>
              <a:t>[</a:t>
            </a:r>
            <a:r>
              <a:rPr lang="ko-KR" altLang="en-US" dirty="0"/>
              <a:t>방법 </a:t>
            </a:r>
            <a:r>
              <a:rPr lang="en-US" altLang="ko-KR" dirty="0"/>
              <a:t>2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사용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41</a:t>
            </a:fld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43" y="1745458"/>
            <a:ext cx="6038850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869160"/>
            <a:ext cx="279082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819" y="4869160"/>
            <a:ext cx="32099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0214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다중값 속성의 사상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en-US" altLang="ko-KR" dirty="0"/>
              <a:t>[</a:t>
            </a:r>
            <a:r>
              <a:rPr lang="ko-KR" altLang="en-US" dirty="0"/>
              <a:t>방법 </a:t>
            </a:r>
            <a:r>
              <a:rPr lang="en-US" altLang="ko-KR" dirty="0"/>
              <a:t>1]</a:t>
            </a:r>
            <a:r>
              <a:rPr lang="ko-KR" altLang="en-US" dirty="0"/>
              <a:t>은 새로 생성된 릴레이션 </a:t>
            </a:r>
            <a:r>
              <a:rPr lang="en-US" altLang="ko-KR" dirty="0"/>
              <a:t>RC</a:t>
            </a:r>
            <a:r>
              <a:rPr lang="ko-KR" altLang="en-US" dirty="0"/>
              <a:t>에 값이 계속 저장될 수 있어 </a:t>
            </a:r>
            <a:r>
              <a:rPr lang="en-US" altLang="ko-KR" dirty="0"/>
              <a:t>[</a:t>
            </a:r>
            <a:r>
              <a:rPr lang="ko-KR" altLang="en-US" dirty="0"/>
              <a:t>방법 </a:t>
            </a:r>
            <a:r>
              <a:rPr lang="en-US" altLang="ko-KR" dirty="0"/>
              <a:t>2]</a:t>
            </a:r>
            <a:r>
              <a:rPr lang="ko-KR" altLang="en-US" dirty="0"/>
              <a:t>보다 </a:t>
            </a:r>
            <a:r>
              <a:rPr lang="ko-KR" altLang="en-US" dirty="0" smtClean="0"/>
              <a:t>효율적임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학생에 관한 개체를 모델링할 경우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6-41]</a:t>
            </a:r>
            <a:r>
              <a:rPr lang="ko-KR" altLang="en-US" dirty="0"/>
              <a:t>과 같이 취미 </a:t>
            </a:r>
            <a:r>
              <a:rPr lang="ko-KR" altLang="en-US" dirty="0" smtClean="0"/>
              <a:t>속성을 앞에서 </a:t>
            </a:r>
            <a:r>
              <a:rPr lang="ko-KR" altLang="en-US" dirty="0"/>
              <a:t>설명한 </a:t>
            </a:r>
            <a:r>
              <a:rPr lang="en-US" altLang="ko-KR" dirty="0"/>
              <a:t>[</a:t>
            </a:r>
            <a:r>
              <a:rPr lang="ko-KR" altLang="en-US" dirty="0"/>
              <a:t>방법 </a:t>
            </a:r>
            <a:r>
              <a:rPr lang="en-US" altLang="ko-KR" dirty="0"/>
              <a:t>1</a:t>
            </a:r>
            <a:r>
              <a:rPr lang="en-US" altLang="ko-KR" dirty="0" smtClean="0"/>
              <a:t>]</a:t>
            </a:r>
            <a:r>
              <a:rPr lang="ko-KR" altLang="en-US" dirty="0" smtClean="0"/>
              <a:t>로 </a:t>
            </a:r>
            <a:r>
              <a:rPr lang="ko-KR" altLang="en-US" dirty="0"/>
              <a:t>나타낼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42</a:t>
            </a:fld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48880"/>
            <a:ext cx="50673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2975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1560" y="1871768"/>
            <a:ext cx="3095719" cy="6678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rgbClr val="E64B38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04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 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모델링 실습</a:t>
            </a:r>
            <a:endParaRPr lang="ko-KR" altLang="en-US" sz="3400" b="1" spc="-15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475656" y="2780927"/>
            <a:ext cx="6840760" cy="1077218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마당서점 설계 실습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0"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마당서점 </a:t>
            </a: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ERD </a:t>
            </a: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만들기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457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 </a:t>
            </a:r>
            <a:r>
              <a:rPr lang="ko-KR" altLang="en-US" dirty="0"/>
              <a:t>다이어그램을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Workbench</a:t>
            </a:r>
            <a:r>
              <a:rPr lang="ko-KR" altLang="en-US" dirty="0"/>
              <a:t>를 이용하여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6-42]</a:t>
            </a:r>
            <a:r>
              <a:rPr lang="ko-KR" altLang="en-US" dirty="0"/>
              <a:t>의 </a:t>
            </a:r>
            <a:r>
              <a:rPr lang="en-US" altLang="ko-KR" dirty="0"/>
              <a:t>ER </a:t>
            </a:r>
            <a:r>
              <a:rPr lang="ko-KR" altLang="en-US" dirty="0"/>
              <a:t>다이어그램을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44</a:t>
            </a:fld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68961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9174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마당서점 </a:t>
            </a:r>
            <a:r>
              <a:rPr lang="ko-KR" altLang="en-US" dirty="0"/>
              <a:t>설계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213735"/>
          </a:xfrm>
        </p:spPr>
        <p:txBody>
          <a:bodyPr>
            <a:spAutoFit/>
          </a:bodyPr>
          <a:lstStyle/>
          <a:p>
            <a:pPr latinLnBrk="0"/>
            <a:r>
              <a:rPr lang="ko-KR" altLang="en-US" dirty="0"/>
              <a:t>마당서점의 개념</a:t>
            </a:r>
            <a:r>
              <a:rPr lang="en-US" altLang="ko-KR" dirty="0"/>
              <a:t>/</a:t>
            </a:r>
            <a:r>
              <a:rPr lang="ko-KR" altLang="en-US" dirty="0"/>
              <a:t>논리적 </a:t>
            </a:r>
            <a:r>
              <a:rPr lang="ko-KR" altLang="en-US" dirty="0" smtClean="0"/>
              <a:t>모델링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개체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마당서점의 요구사항을 살펴보면 개체는 총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즉 도서 개체</a:t>
            </a:r>
            <a:r>
              <a:rPr lang="en-US" altLang="ko-KR" dirty="0"/>
              <a:t>, </a:t>
            </a:r>
            <a:r>
              <a:rPr lang="ko-KR" altLang="en-US" dirty="0"/>
              <a:t>출판사 개체</a:t>
            </a:r>
            <a:r>
              <a:rPr lang="en-US" altLang="ko-KR" dirty="0"/>
              <a:t>, </a:t>
            </a:r>
            <a:r>
              <a:rPr lang="ko-KR" altLang="en-US" dirty="0"/>
              <a:t>고객 개체가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2" latinLnBrk="0"/>
            <a:endParaRPr lang="en-US" altLang="ko-KR" dirty="0"/>
          </a:p>
          <a:p>
            <a:pPr lvl="2" latinLnBrk="0"/>
            <a:endParaRPr lang="en-US" altLang="ko-KR" dirty="0" smtClean="0"/>
          </a:p>
          <a:p>
            <a:pPr lvl="2" latinLnBrk="0"/>
            <a:endParaRPr lang="en-US" altLang="ko-KR" dirty="0"/>
          </a:p>
          <a:p>
            <a:pPr lvl="2" latinLnBrk="0"/>
            <a:endParaRPr lang="en-US" altLang="ko-KR" dirty="0" smtClean="0"/>
          </a:p>
          <a:p>
            <a:pPr lvl="2" latinLnBrk="0"/>
            <a:endParaRPr lang="en-US" altLang="ko-KR" dirty="0"/>
          </a:p>
          <a:p>
            <a:pPr marL="914400" lvl="2" indent="0" latinLnBrk="0">
              <a:buNone/>
            </a:pPr>
            <a:endParaRPr lang="en-US" altLang="ko-KR" dirty="0" smtClean="0"/>
          </a:p>
          <a:p>
            <a:pPr marL="914400" lvl="2" indent="0" latinLnBrk="0">
              <a:buNone/>
            </a:pPr>
            <a:endParaRPr lang="en-US" altLang="ko-KR" dirty="0" smtClean="0"/>
          </a:p>
          <a:p>
            <a:pPr lvl="1" latinLnBrk="0"/>
            <a:r>
              <a:rPr lang="ko-KR" altLang="en-US" dirty="0"/>
              <a:t>관계 </a:t>
            </a:r>
            <a:r>
              <a:rPr lang="ko-KR" altLang="en-US" dirty="0" smtClean="0"/>
              <a:t>표현하기</a:t>
            </a:r>
            <a:endParaRPr lang="en-US" altLang="ko-KR" dirty="0" smtClean="0"/>
          </a:p>
          <a:p>
            <a:pPr marL="266700" lvl="1" indent="0" latinLnBrk="0">
              <a:buNone/>
            </a:pPr>
            <a:r>
              <a:rPr lang="en-US" altLang="ko-KR" dirty="0" smtClean="0"/>
              <a:t>  1:N </a:t>
            </a:r>
            <a:r>
              <a:rPr lang="ko-KR" altLang="en-US" dirty="0"/>
              <a:t>비식별 </a:t>
            </a:r>
            <a:r>
              <a:rPr lang="ko-KR" altLang="en-US" dirty="0" smtClean="0"/>
              <a:t>관계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한 출판사는 여러 권의 도서를 서점에 공급할 수 있으므로 출판사와 도서의 관계는 </a:t>
            </a:r>
            <a:r>
              <a:rPr lang="en-US" altLang="ko-KR" dirty="0" smtClean="0"/>
              <a:t>1:N</a:t>
            </a:r>
          </a:p>
          <a:p>
            <a:pPr marL="266700" lvl="1" indent="0" latinLnBrk="0">
              <a:buNone/>
            </a:pPr>
            <a:r>
              <a:rPr lang="en-US" altLang="ko-KR" dirty="0" smtClean="0"/>
              <a:t>  N:M </a:t>
            </a:r>
            <a:r>
              <a:rPr lang="ko-KR" altLang="en-US" dirty="0"/>
              <a:t>식별 </a:t>
            </a:r>
            <a:r>
              <a:rPr lang="ko-KR" altLang="en-US" dirty="0" smtClean="0"/>
              <a:t>관계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도서는 여러 명의 고객에게 판매될 수 있고 고객은 여러 권의 도서를 구입할 수 </a:t>
            </a:r>
            <a:r>
              <a:rPr lang="ko-KR" altLang="en-US" dirty="0" smtClean="0"/>
              <a:t>있으므로 </a:t>
            </a:r>
            <a:r>
              <a:rPr lang="ko-KR" altLang="en-US" dirty="0"/>
              <a:t>도서와 고객 개체는 </a:t>
            </a:r>
            <a:r>
              <a:rPr lang="en-US" altLang="ko-KR" dirty="0"/>
              <a:t>N:M </a:t>
            </a:r>
            <a:r>
              <a:rPr lang="ko-KR" altLang="en-US" dirty="0" smtClean="0"/>
              <a:t>관계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45</a:t>
            </a:fld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864"/>
            <a:ext cx="487680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59170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마당서점 </a:t>
            </a:r>
            <a:r>
              <a:rPr lang="ko-KR" altLang="en-US" dirty="0"/>
              <a:t>설계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2702278"/>
          </a:xfrm>
        </p:spPr>
        <p:txBody>
          <a:bodyPr>
            <a:spAutoFit/>
          </a:bodyPr>
          <a:lstStyle/>
          <a:p>
            <a:pPr lvl="1"/>
            <a:r>
              <a:rPr lang="ko-KR" altLang="en-US" dirty="0"/>
              <a:t>식별 관계 및 관계 대응 수 </a:t>
            </a:r>
            <a:r>
              <a:rPr lang="ko-KR" altLang="en-US" dirty="0" smtClean="0"/>
              <a:t>변경하기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도메인 </a:t>
            </a:r>
            <a:r>
              <a:rPr lang="ko-KR" altLang="en-US" dirty="0" smtClean="0"/>
              <a:t>정의하기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46</a:t>
            </a:fld>
            <a:endParaRPr lang="ko-KR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01581"/>
            <a:ext cx="36957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905610"/>
            <a:ext cx="5029200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0048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마당서점 설계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dirty="0"/>
              <a:t>공통으로 사용되는 속성을 도메인으로 미리 정의해 놓으면 </a:t>
            </a:r>
            <a:r>
              <a:rPr lang="ko-KR" altLang="en-US" dirty="0" smtClean="0"/>
              <a:t>향후 데이터 </a:t>
            </a:r>
            <a:r>
              <a:rPr lang="ko-KR" altLang="en-US" dirty="0"/>
              <a:t>타입 변경의 혼란을 줄일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47</a:t>
            </a:fld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63" y="1700808"/>
            <a:ext cx="4200525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880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마당서점 </a:t>
            </a:r>
            <a:r>
              <a:rPr lang="en-US" altLang="ko-KR" dirty="0"/>
              <a:t>ERD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/>
              <a:t>기본 화면 및 툴 </a:t>
            </a:r>
            <a:r>
              <a:rPr lang="ko-KR" altLang="en-US" dirty="0" smtClean="0"/>
              <a:t>둘러보기</a:t>
            </a:r>
            <a:endParaRPr lang="en-US" altLang="ko-KR" dirty="0" smtClean="0"/>
          </a:p>
          <a:p>
            <a:pPr lvl="1" latinLnBrk="0"/>
            <a:r>
              <a:rPr lang="en-US" altLang="ko-KR" dirty="0"/>
              <a:t>Workbench</a:t>
            </a:r>
            <a:r>
              <a:rPr lang="ko-KR" altLang="en-US" dirty="0"/>
              <a:t>의 홈 화면에서 </a:t>
            </a:r>
            <a:r>
              <a:rPr lang="en-US" altLang="ko-KR" dirty="0"/>
              <a:t>[File] - [New Model]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48</a:t>
            </a:fld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56292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1602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마당서점 </a:t>
            </a:r>
            <a:r>
              <a:rPr lang="en-US" altLang="ko-KR" dirty="0"/>
              <a:t>ERD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en-US" altLang="ko-KR" dirty="0"/>
              <a:t>mydb</a:t>
            </a:r>
            <a:r>
              <a:rPr lang="ko-KR" altLang="en-US" dirty="0"/>
              <a:t>에서 우클릭하여 </a:t>
            </a:r>
            <a:r>
              <a:rPr lang="en-US" altLang="ko-KR" dirty="0"/>
              <a:t>Edit Schema</a:t>
            </a:r>
            <a:r>
              <a:rPr lang="ko-KR" altLang="en-US" dirty="0"/>
              <a:t>를 선택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49</a:t>
            </a:fld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62088"/>
            <a:ext cx="5657850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121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모델링의 중요성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238597"/>
            <a:ext cx="6686550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67407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마당서점 </a:t>
            </a:r>
            <a:r>
              <a:rPr lang="en-US" altLang="ko-KR" dirty="0"/>
              <a:t>ERD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dirty="0"/>
              <a:t>스키마 이름을 ‘</a:t>
            </a:r>
            <a:r>
              <a:rPr lang="en-US" altLang="ko-KR" dirty="0"/>
              <a:t>newmadangdb</a:t>
            </a:r>
            <a:r>
              <a:rPr lang="ko-KR" altLang="en-US" dirty="0"/>
              <a:t>’로 변경함</a:t>
            </a:r>
            <a:endParaRPr lang="en-US" altLang="ko-KR" dirty="0"/>
          </a:p>
          <a:p>
            <a:pPr lvl="1" latinLnBrk="0"/>
            <a:r>
              <a:rPr lang="ko-KR" altLang="en-US" dirty="0"/>
              <a:t>스키마 이름이 변경되면 ‘</a:t>
            </a:r>
            <a:r>
              <a:rPr lang="en-US" altLang="ko-KR" dirty="0"/>
              <a:t>Add Diagram</a:t>
            </a:r>
            <a:r>
              <a:rPr lang="ko-KR" altLang="en-US" dirty="0"/>
              <a:t>’을 선택</a:t>
            </a:r>
            <a:r>
              <a:rPr lang="en-US" altLang="ko-KR" dirty="0"/>
              <a:t>(</a:t>
            </a:r>
            <a:r>
              <a:rPr lang="ko-KR" altLang="en-US" dirty="0"/>
              <a:t>더블클릭</a:t>
            </a:r>
            <a:r>
              <a:rPr lang="en-US" altLang="ko-KR" dirty="0"/>
              <a:t>)</a:t>
            </a:r>
            <a:r>
              <a:rPr lang="ko-KR" altLang="en-US" dirty="0"/>
              <a:t>하여 본격적인 </a:t>
            </a:r>
            <a:r>
              <a:rPr lang="en-US" altLang="ko-KR" dirty="0"/>
              <a:t>ERD </a:t>
            </a:r>
            <a:r>
              <a:rPr lang="ko-KR" altLang="en-US" dirty="0"/>
              <a:t>작성 화면에 진입함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50</a:t>
            </a:fld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52638"/>
            <a:ext cx="551497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1219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마당서점 </a:t>
            </a:r>
            <a:r>
              <a:rPr lang="en-US" altLang="ko-KR" dirty="0"/>
              <a:t>ERD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en-US" altLang="ko-KR" dirty="0"/>
              <a:t>Workbench</a:t>
            </a:r>
            <a:r>
              <a:rPr lang="ko-KR" altLang="en-US" dirty="0"/>
              <a:t>의 다이어그램 작성을 위한 기본 화면은 </a:t>
            </a:r>
            <a:r>
              <a:rPr lang="ko-KR" altLang="en-US" dirty="0" smtClean="0"/>
              <a:t>다음과 같음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marL="266700" lvl="1" indent="0" latinLnBrk="0">
              <a:buNone/>
            </a:pPr>
            <a:r>
              <a:rPr lang="ko-KR" altLang="en-US" sz="1400" dirty="0" smtClean="0"/>
              <a:t>  </a:t>
            </a:r>
            <a:endParaRPr lang="en-US" altLang="ko-KR" sz="1400" dirty="0" smtClean="0"/>
          </a:p>
          <a:p>
            <a:pPr marL="266700" lvl="1" indent="0" latinLnBrk="0">
              <a:buNone/>
            </a:pPr>
            <a:endParaRPr lang="en-US" altLang="ko-KR" sz="1400" dirty="0" smtClean="0">
              <a:solidFill>
                <a:srgbClr val="FF0000"/>
              </a:solidFill>
            </a:endParaRPr>
          </a:p>
          <a:p>
            <a:pPr marL="266700" lvl="1" indent="0" latinLnBrk="0">
              <a:buNone/>
            </a:pPr>
            <a:r>
              <a:rPr lang="ko-KR" altLang="en-US" sz="1400" dirty="0" smtClean="0">
                <a:solidFill>
                  <a:srgbClr val="E64B38"/>
                </a:solidFill>
              </a:rPr>
              <a:t>➊</a:t>
            </a:r>
            <a:r>
              <a:rPr lang="ko-KR" altLang="en-US" sz="1400" dirty="0" smtClean="0"/>
              <a:t> 메뉴</a:t>
            </a:r>
            <a:r>
              <a:rPr lang="en-US" altLang="ko-KR" sz="1400" dirty="0" smtClean="0"/>
              <a:t>, </a:t>
            </a:r>
            <a:r>
              <a:rPr lang="ko-KR" altLang="en-US" sz="1400" dirty="0">
                <a:solidFill>
                  <a:srgbClr val="E64B38"/>
                </a:solidFill>
              </a:rPr>
              <a:t>➋</a:t>
            </a:r>
            <a:r>
              <a:rPr lang="ko-KR" altLang="en-US" sz="1400" dirty="0" smtClean="0"/>
              <a:t> 툴바</a:t>
            </a:r>
            <a:r>
              <a:rPr lang="en-US" altLang="ko-KR" sz="1400" dirty="0" smtClean="0"/>
              <a:t>, </a:t>
            </a:r>
            <a:r>
              <a:rPr lang="ko-KR" altLang="en-US" sz="1400" dirty="0">
                <a:solidFill>
                  <a:srgbClr val="E64B38"/>
                </a:solidFill>
              </a:rPr>
              <a:t>➌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다이어그램 작성 </a:t>
            </a:r>
            <a:r>
              <a:rPr lang="ko-KR" altLang="en-US" sz="1400" dirty="0" smtClean="0"/>
              <a:t>영역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51</a:t>
            </a:fld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666750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12190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마당서점 </a:t>
            </a:r>
            <a:r>
              <a:rPr lang="en-US" altLang="ko-KR" dirty="0"/>
              <a:t>ERD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3514808"/>
          </a:xfrm>
        </p:spPr>
        <p:txBody>
          <a:bodyPr>
            <a:spAutoFit/>
          </a:bodyPr>
          <a:lstStyle/>
          <a:p>
            <a:pPr lvl="1"/>
            <a:r>
              <a:rPr lang="ko-KR" altLang="en-US" dirty="0"/>
              <a:t>다이어그램 작성 시 본 실습에서 사용하는 </a:t>
            </a:r>
            <a:r>
              <a:rPr lang="en-US" altLang="ko-KR" dirty="0"/>
              <a:t>IE </a:t>
            </a:r>
            <a:r>
              <a:rPr lang="ko-KR" altLang="en-US" dirty="0"/>
              <a:t>표기법의 툴 박스는 다음과 </a:t>
            </a:r>
            <a:r>
              <a:rPr lang="ko-KR" altLang="en-US" dirty="0" smtClean="0"/>
              <a:t>같음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r>
              <a:rPr lang="ko-KR" altLang="en-US" sz="1400" dirty="0" smtClean="0">
                <a:solidFill>
                  <a:srgbClr val="E64B38"/>
                </a:solidFill>
              </a:rPr>
              <a:t>➊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1:1(</a:t>
            </a:r>
            <a:r>
              <a:rPr lang="ko-KR" altLang="en-US" sz="1400" dirty="0"/>
              <a:t>비식별</a:t>
            </a:r>
            <a:r>
              <a:rPr lang="en-US" altLang="ko-KR" sz="1400" dirty="0"/>
              <a:t>), 1:n(</a:t>
            </a:r>
            <a:r>
              <a:rPr lang="ko-KR" altLang="en-US" sz="1400" dirty="0"/>
              <a:t>비식별</a:t>
            </a:r>
            <a:r>
              <a:rPr lang="en-US" altLang="ko-KR" sz="1400" dirty="0"/>
              <a:t>), 1:1(</a:t>
            </a:r>
            <a:r>
              <a:rPr lang="ko-KR" altLang="en-US" sz="1400" dirty="0"/>
              <a:t>식별</a:t>
            </a:r>
            <a:r>
              <a:rPr lang="en-US" altLang="ko-KR" sz="1400" dirty="0"/>
              <a:t>), 1:n(</a:t>
            </a:r>
            <a:r>
              <a:rPr lang="ko-KR" altLang="en-US" sz="1400" dirty="0"/>
              <a:t>식별</a:t>
            </a:r>
            <a:r>
              <a:rPr lang="en-US" altLang="ko-KR" sz="1400" dirty="0"/>
              <a:t>), n:m(</a:t>
            </a:r>
            <a:r>
              <a:rPr lang="ko-KR" altLang="en-US" sz="1400" dirty="0" smtClean="0"/>
              <a:t>식별</a:t>
            </a:r>
            <a:r>
              <a:rPr lang="en-US" altLang="ko-KR" sz="1400" dirty="0" smtClean="0"/>
              <a:t>)</a:t>
            </a:r>
          </a:p>
          <a:p>
            <a:pPr marL="266700" lvl="1" indent="0">
              <a:buNone/>
            </a:pPr>
            <a:r>
              <a:rPr lang="en-US" altLang="ko-KR" sz="1400" dirty="0">
                <a:solidFill>
                  <a:srgbClr val="E64B38"/>
                </a:solidFill>
              </a:rPr>
              <a:t>➋</a:t>
            </a:r>
            <a:r>
              <a:rPr lang="en-US" altLang="ko-KR" sz="1400" dirty="0"/>
              <a:t> New </a:t>
            </a:r>
            <a:r>
              <a:rPr lang="en-US" altLang="ko-KR" sz="1400" dirty="0" smtClean="0"/>
              <a:t>Table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52</a:t>
            </a:fld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824" y="1628800"/>
            <a:ext cx="559117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54747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마당서점 </a:t>
            </a:r>
            <a:r>
              <a:rPr lang="en-US" altLang="ko-KR" dirty="0"/>
              <a:t>ERD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마당서점의 </a:t>
            </a:r>
            <a:r>
              <a:rPr lang="ko-KR" altLang="en-US" dirty="0" smtClean="0"/>
              <a:t>모델링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ko-KR" altLang="en-US" dirty="0" smtClean="0"/>
              <a:t>  ❶ </a:t>
            </a:r>
            <a:r>
              <a:rPr lang="ko-KR" altLang="en-US" dirty="0"/>
              <a:t>물리적 모델의 </a:t>
            </a:r>
            <a:r>
              <a:rPr lang="en-US" altLang="ko-KR" dirty="0"/>
              <a:t>ERD </a:t>
            </a:r>
            <a:r>
              <a:rPr lang="ko-KR" altLang="en-US" dirty="0"/>
              <a:t>작성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53</a:t>
            </a:fld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1988840"/>
            <a:ext cx="71723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54747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마당서점 </a:t>
            </a:r>
            <a:r>
              <a:rPr lang="en-US" altLang="ko-KR" dirty="0"/>
              <a:t>ERD </a:t>
            </a:r>
            <a:r>
              <a:rPr lang="ko-KR" altLang="en-US" dirty="0"/>
              <a:t>만들기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54</a:t>
            </a:fld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1185863"/>
            <a:ext cx="719137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54747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마당서점 </a:t>
            </a:r>
            <a:r>
              <a:rPr lang="en-US" altLang="ko-KR" dirty="0"/>
              <a:t>ERD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3293209"/>
          </a:xfrm>
        </p:spPr>
        <p:txBody>
          <a:bodyPr>
            <a:spAutoFit/>
          </a:bodyPr>
          <a:lstStyle/>
          <a:p>
            <a:pPr marL="266700" lvl="1" indent="0">
              <a:buNone/>
            </a:pPr>
            <a:r>
              <a:rPr lang="ko-KR" altLang="en-US" dirty="0" smtClean="0"/>
              <a:t>  ❷ </a:t>
            </a:r>
            <a:r>
              <a:rPr lang="ko-KR" altLang="en-US" dirty="0"/>
              <a:t>주요 테이블 </a:t>
            </a:r>
            <a:r>
              <a:rPr lang="ko-KR" altLang="en-US" dirty="0" smtClean="0"/>
              <a:t>그리기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편집 화면에서 출판사 엔티티인 </a:t>
            </a:r>
            <a:r>
              <a:rPr lang="en-US" altLang="ko-KR" dirty="0"/>
              <a:t>NewPublisher </a:t>
            </a:r>
            <a:r>
              <a:rPr lang="ko-KR" altLang="en-US" dirty="0"/>
              <a:t>테이블을 아래와 같이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55</a:t>
            </a:fld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12776"/>
            <a:ext cx="567690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365104"/>
            <a:ext cx="48672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5721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마당서점 </a:t>
            </a:r>
            <a:r>
              <a:rPr lang="en-US" altLang="ko-KR" dirty="0"/>
              <a:t>ERD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wrap="square">
            <a:spAutoFit/>
          </a:bodyPr>
          <a:lstStyle/>
          <a:p>
            <a:pPr lvl="1" latinLnBrk="0"/>
            <a:r>
              <a:rPr lang="ko-KR" altLang="en-US" dirty="0"/>
              <a:t>모든 항목을 입력하면 </a:t>
            </a:r>
            <a:r>
              <a:rPr lang="ko-KR" altLang="en-US" dirty="0" smtClean="0"/>
              <a:t>다음 </a:t>
            </a:r>
            <a:r>
              <a:rPr lang="ko-KR" altLang="en-US" dirty="0"/>
              <a:t>이미지와 같이 </a:t>
            </a:r>
            <a:r>
              <a:rPr lang="ko-KR" altLang="en-US" dirty="0" smtClean="0"/>
              <a:t>화면상에 </a:t>
            </a:r>
            <a:r>
              <a:rPr lang="ko-KR" altLang="en-US" dirty="0"/>
              <a:t>새로 생성된 </a:t>
            </a:r>
            <a:r>
              <a:rPr lang="en-US" altLang="ko-KR" dirty="0"/>
              <a:t>NewPublisher </a:t>
            </a:r>
            <a:r>
              <a:rPr lang="ko-KR" altLang="en-US" dirty="0"/>
              <a:t>테이블을 확인할 </a:t>
            </a:r>
            <a:r>
              <a:rPr lang="ko-KR" altLang="en-US" dirty="0" smtClean="0"/>
              <a:t>수 있음</a:t>
            </a:r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ko-KR" altLang="en-US" dirty="0" smtClean="0"/>
              <a:t>같은 </a:t>
            </a:r>
            <a:r>
              <a:rPr lang="ko-KR" altLang="en-US" dirty="0"/>
              <a:t>방법으로 </a:t>
            </a:r>
            <a:r>
              <a:rPr lang="en-US" altLang="ko-KR" dirty="0"/>
              <a:t>FK </a:t>
            </a:r>
            <a:r>
              <a:rPr lang="ko-KR" altLang="en-US" dirty="0"/>
              <a:t>속성을 </a:t>
            </a:r>
            <a:r>
              <a:rPr lang="ko-KR" altLang="en-US" dirty="0" smtClean="0"/>
              <a:t>제외하고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도서</a:t>
            </a:r>
            <a:r>
              <a:rPr lang="en-US" altLang="ko-KR" dirty="0"/>
              <a:t>(NewBook), </a:t>
            </a:r>
            <a:r>
              <a:rPr lang="ko-KR" altLang="en-US" dirty="0"/>
              <a:t>고객</a:t>
            </a:r>
            <a:r>
              <a:rPr lang="en-US" altLang="ko-KR" dirty="0"/>
              <a:t>(NewCustomer) </a:t>
            </a:r>
            <a:r>
              <a:rPr lang="ko-KR" altLang="en-US" dirty="0"/>
              <a:t>테이블을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56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053106" y="6146140"/>
            <a:ext cx="13341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rgbClr val="0000CC"/>
                </a:solidFill>
                <a:latin typeface="+mn-ea"/>
                <a:ea typeface="+mn-ea"/>
              </a:rPr>
              <a:t>NewCustomer</a:t>
            </a:r>
            <a:r>
              <a:rPr lang="en-US" altLang="ko-KR" sz="1400" dirty="0" smtClean="0">
                <a:solidFill>
                  <a:srgbClr val="0000CC"/>
                </a:solidFill>
                <a:latin typeface="+mn-ea"/>
                <a:ea typeface="+mn-ea"/>
              </a:rPr>
              <a:t/>
            </a:r>
            <a:br>
              <a:rPr lang="en-US" altLang="ko-KR" sz="1400" dirty="0" smtClean="0">
                <a:solidFill>
                  <a:srgbClr val="0000CC"/>
                </a:solidFill>
                <a:latin typeface="+mn-ea"/>
                <a:ea typeface="+mn-ea"/>
              </a:rPr>
            </a:br>
            <a:r>
              <a:rPr lang="ko-KR" altLang="en-US" sz="1400" dirty="0" smtClean="0">
                <a:solidFill>
                  <a:srgbClr val="0000CC"/>
                </a:solidFill>
                <a:latin typeface="+mn-ea"/>
                <a:ea typeface="+mn-ea"/>
              </a:rPr>
              <a:t>개체 생성</a:t>
            </a:r>
            <a:endParaRPr lang="ko-KR" altLang="en-US" sz="1400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311002"/>
            <a:ext cx="292417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899592" y="6146140"/>
            <a:ext cx="12971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rgbClr val="0000CC"/>
                </a:solidFill>
                <a:latin typeface="+mn-ea"/>
                <a:ea typeface="+mn-ea"/>
              </a:rPr>
              <a:t>NewPublisher</a:t>
            </a:r>
            <a:r>
              <a:rPr lang="en-US" altLang="ko-KR" sz="1400" dirty="0">
                <a:solidFill>
                  <a:srgbClr val="0000CC"/>
                </a:solidFill>
                <a:latin typeface="+mn-ea"/>
                <a:ea typeface="+mn-ea"/>
              </a:rPr>
              <a:t/>
            </a:r>
            <a:br>
              <a:rPr lang="en-US" altLang="ko-KR" sz="1400" dirty="0">
                <a:solidFill>
                  <a:srgbClr val="0000CC"/>
                </a:solidFill>
                <a:latin typeface="+mn-ea"/>
                <a:ea typeface="+mn-ea"/>
              </a:rPr>
            </a:br>
            <a:r>
              <a:rPr lang="ko-KR" altLang="en-US" sz="1400" dirty="0" smtClean="0">
                <a:solidFill>
                  <a:srgbClr val="0000CC"/>
                </a:solidFill>
                <a:latin typeface="+mn-ea"/>
                <a:ea typeface="+mn-ea"/>
              </a:rPr>
              <a:t>개체 생성</a:t>
            </a:r>
            <a:endParaRPr lang="ko-KR" altLang="en-US" sz="1400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17425" y="6146140"/>
            <a:ext cx="965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rgbClr val="0000CC"/>
                </a:solidFill>
                <a:latin typeface="+mn-ea"/>
                <a:ea typeface="+mn-ea"/>
              </a:rPr>
              <a:t>NewBook</a:t>
            </a:r>
            <a:r>
              <a:rPr lang="en-US" altLang="ko-KR" sz="1400" dirty="0">
                <a:solidFill>
                  <a:srgbClr val="0000CC"/>
                </a:solidFill>
                <a:latin typeface="+mn-ea"/>
                <a:ea typeface="+mn-ea"/>
              </a:rPr>
              <a:t/>
            </a:r>
            <a:br>
              <a:rPr lang="en-US" altLang="ko-KR" sz="1400" dirty="0">
                <a:solidFill>
                  <a:srgbClr val="0000CC"/>
                </a:solidFill>
                <a:latin typeface="+mn-ea"/>
                <a:ea typeface="+mn-ea"/>
              </a:rPr>
            </a:br>
            <a:r>
              <a:rPr lang="ko-KR" altLang="en-US" sz="1400" dirty="0" smtClean="0">
                <a:solidFill>
                  <a:srgbClr val="0000CC"/>
                </a:solidFill>
                <a:latin typeface="+mn-ea"/>
                <a:ea typeface="+mn-ea"/>
              </a:rPr>
              <a:t>개체 생성</a:t>
            </a:r>
            <a:endParaRPr lang="ko-KR" altLang="en-US" sz="1400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58" y="4917415"/>
            <a:ext cx="6334125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3953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35" y="3284984"/>
            <a:ext cx="6113318" cy="2528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마당서점 </a:t>
            </a:r>
            <a:r>
              <a:rPr lang="en-US" altLang="ko-KR" dirty="0"/>
              <a:t>ERD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marL="266700" lvl="1" indent="0" latinLnBrk="0">
              <a:buNone/>
            </a:pPr>
            <a:r>
              <a:rPr lang="ko-KR" altLang="en-US" dirty="0" smtClean="0"/>
              <a:t>  ❸ </a:t>
            </a:r>
            <a:r>
              <a:rPr lang="ko-KR" altLang="en-US" dirty="0"/>
              <a:t>관계 선 그리기 및 </a:t>
            </a:r>
            <a:r>
              <a:rPr lang="en-US" altLang="ko-KR" dirty="0"/>
              <a:t>N:M </a:t>
            </a:r>
            <a:r>
              <a:rPr lang="ko-KR" altLang="en-US" dirty="0"/>
              <a:t>관계</a:t>
            </a:r>
            <a:r>
              <a:rPr lang="en-US" altLang="ko-KR" dirty="0"/>
              <a:t>(</a:t>
            </a:r>
            <a:r>
              <a:rPr lang="ko-KR" altLang="en-US" dirty="0"/>
              <a:t>주문</a:t>
            </a:r>
            <a:r>
              <a:rPr lang="en-US" altLang="ko-KR" dirty="0"/>
              <a:t>) </a:t>
            </a:r>
            <a:r>
              <a:rPr lang="ko-KR" altLang="en-US" dirty="0" smtClean="0"/>
              <a:t>해결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57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437301" y="2510361"/>
            <a:ext cx="3343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err="1" smtClean="0">
                <a:solidFill>
                  <a:srgbClr val="0000CC"/>
                </a:solidFill>
                <a:latin typeface="+mn-ea"/>
                <a:ea typeface="+mn-ea"/>
              </a:rPr>
              <a:t>NewPublisher</a:t>
            </a:r>
            <a:r>
              <a:rPr lang="en-US" altLang="ko-KR" sz="1400" dirty="0" smtClean="0">
                <a:solidFill>
                  <a:srgbClr val="0000CC"/>
                </a:solidFill>
                <a:latin typeface="+mn-ea"/>
                <a:ea typeface="+mn-ea"/>
              </a:rPr>
              <a:t>, </a:t>
            </a:r>
            <a:r>
              <a:rPr lang="en-US" altLang="ko-KR" sz="1400" dirty="0" err="1" smtClean="0">
                <a:solidFill>
                  <a:srgbClr val="0000CC"/>
                </a:solidFill>
                <a:latin typeface="+mn-ea"/>
                <a:ea typeface="+mn-ea"/>
              </a:rPr>
              <a:t>NewBook</a:t>
            </a:r>
            <a:r>
              <a:rPr lang="en-US" altLang="ko-KR" sz="1400" dirty="0" smtClean="0">
                <a:solidFill>
                  <a:srgbClr val="0000CC"/>
                </a:solidFill>
                <a:latin typeface="+mn-ea"/>
                <a:ea typeface="+mn-ea"/>
              </a:rPr>
              <a:t> 1:N </a:t>
            </a:r>
            <a:r>
              <a:rPr lang="ko-KR" altLang="en-US" sz="1400" dirty="0" smtClean="0">
                <a:solidFill>
                  <a:srgbClr val="0000CC"/>
                </a:solidFill>
                <a:latin typeface="+mn-ea"/>
                <a:ea typeface="+mn-ea"/>
              </a:rPr>
              <a:t>관계 생성</a:t>
            </a:r>
            <a:endParaRPr lang="ko-KR" altLang="en-US" sz="1400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59832" y="5492932"/>
            <a:ext cx="346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err="1" smtClean="0">
                <a:solidFill>
                  <a:srgbClr val="0000CC"/>
                </a:solidFill>
                <a:latin typeface="+mn-ea"/>
                <a:ea typeface="+mn-ea"/>
              </a:rPr>
              <a:t>NewBook</a:t>
            </a:r>
            <a:r>
              <a:rPr lang="en-US" altLang="ko-KR" sz="1400" dirty="0" smtClean="0">
                <a:solidFill>
                  <a:srgbClr val="0000CC"/>
                </a:solidFill>
                <a:latin typeface="+mn-ea"/>
                <a:ea typeface="+mn-ea"/>
              </a:rPr>
              <a:t>, </a:t>
            </a:r>
            <a:r>
              <a:rPr lang="en-US" altLang="ko-KR" sz="1400" dirty="0" err="1" smtClean="0">
                <a:solidFill>
                  <a:srgbClr val="0000CC"/>
                </a:solidFill>
                <a:latin typeface="+mn-ea"/>
                <a:ea typeface="+mn-ea"/>
              </a:rPr>
              <a:t>NewCustomer</a:t>
            </a:r>
            <a:r>
              <a:rPr lang="en-US" altLang="ko-KR" sz="1400" dirty="0" smtClean="0">
                <a:solidFill>
                  <a:srgbClr val="0000CC"/>
                </a:solidFill>
                <a:latin typeface="+mn-ea"/>
                <a:ea typeface="+mn-ea"/>
              </a:rPr>
              <a:t> N:M </a:t>
            </a:r>
            <a:r>
              <a:rPr lang="ko-KR" altLang="en-US" sz="1400" dirty="0" smtClean="0">
                <a:solidFill>
                  <a:srgbClr val="0000CC"/>
                </a:solidFill>
                <a:latin typeface="+mn-ea"/>
                <a:ea typeface="+mn-ea"/>
              </a:rPr>
              <a:t>관계 생성</a:t>
            </a:r>
            <a:endParaRPr lang="ko-KR" altLang="en-US" sz="1400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90281"/>
            <a:ext cx="3957205" cy="1099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395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762" y="1026442"/>
            <a:ext cx="6312477" cy="269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176" y="3957818"/>
            <a:ext cx="6096000" cy="267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마당서점 </a:t>
            </a:r>
            <a:r>
              <a:rPr lang="en-US" altLang="ko-KR" dirty="0"/>
              <a:t>ERD </a:t>
            </a:r>
            <a:r>
              <a:rPr lang="ko-KR" altLang="en-US" dirty="0"/>
              <a:t>만들기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27144" y="3411642"/>
            <a:ext cx="47010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err="1" smtClean="0">
                <a:solidFill>
                  <a:srgbClr val="0000CC"/>
                </a:solidFill>
                <a:latin typeface="+mn-ea"/>
                <a:ea typeface="+mn-ea"/>
              </a:rPr>
              <a:t>NewBook_has_NewCustomer</a:t>
            </a:r>
            <a:r>
              <a:rPr lang="ko-KR" altLang="en-US" sz="1400" dirty="0" smtClean="0">
                <a:solidFill>
                  <a:srgbClr val="0000CC"/>
                </a:solidFill>
                <a:latin typeface="+mn-ea"/>
                <a:ea typeface="+mn-ea"/>
              </a:rPr>
              <a:t>를 </a:t>
            </a:r>
            <a:r>
              <a:rPr lang="en-US" altLang="ko-KR" sz="1400" dirty="0" err="1" smtClean="0">
                <a:solidFill>
                  <a:srgbClr val="0000CC"/>
                </a:solidFill>
                <a:latin typeface="+mn-ea"/>
                <a:ea typeface="+mn-ea"/>
              </a:rPr>
              <a:t>NewOrder</a:t>
            </a:r>
            <a:r>
              <a:rPr lang="ko-KR" altLang="en-US" sz="1400" dirty="0" smtClean="0">
                <a:solidFill>
                  <a:srgbClr val="0000CC"/>
                </a:solidFill>
                <a:latin typeface="+mn-ea"/>
                <a:ea typeface="+mn-ea"/>
              </a:rPr>
              <a:t>로 이름 변경</a:t>
            </a:r>
            <a:endParaRPr lang="ko-KR" altLang="en-US" sz="1400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27144" y="6237312"/>
            <a:ext cx="21675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0000CC"/>
                </a:solidFill>
                <a:latin typeface="+mn-ea"/>
                <a:ea typeface="+mn-ea"/>
              </a:rPr>
              <a:t>속성 이름과 도메인 정리</a:t>
            </a:r>
            <a:endParaRPr lang="ko-KR" altLang="en-US" sz="1400" dirty="0">
              <a:solidFill>
                <a:srgbClr val="0000C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1007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마당서점 </a:t>
            </a:r>
            <a:r>
              <a:rPr lang="en-US" altLang="ko-KR" dirty="0"/>
              <a:t>ERD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marL="266700" lvl="1" indent="0">
              <a:buNone/>
            </a:pPr>
            <a:r>
              <a:rPr lang="ko-KR" altLang="en-US" dirty="0" smtClean="0"/>
              <a:t>  ❹ </a:t>
            </a:r>
            <a:r>
              <a:rPr lang="ko-KR" altLang="en-US" dirty="0"/>
              <a:t>테이블 생성 </a:t>
            </a:r>
            <a:r>
              <a:rPr lang="en-US" altLang="ko-KR" dirty="0"/>
              <a:t>(Forward Engineer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/>
              <a:t>[Database] - [Forward Engineer] </a:t>
            </a:r>
            <a:r>
              <a:rPr lang="ko-KR" altLang="en-US" dirty="0"/>
              <a:t>메뉴를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59</a:t>
            </a:fld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5210175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1007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모델링의 중요성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dirty="0" smtClean="0"/>
              <a:t>데</a:t>
            </a:r>
            <a:r>
              <a:rPr lang="ko-KR" altLang="en-US" dirty="0"/>
              <a:t>이터 모델링은 현실 세계의 복잡한 개념을 단순화</a:t>
            </a:r>
            <a:r>
              <a:rPr lang="en-US" altLang="ko-KR" dirty="0"/>
              <a:t>·</a:t>
            </a:r>
            <a:r>
              <a:rPr lang="ko-KR" altLang="en-US" dirty="0"/>
              <a:t>추상화하여 데이터베이스화하는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772816"/>
            <a:ext cx="626745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5389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마당서점 </a:t>
            </a:r>
            <a:r>
              <a:rPr lang="en-US" altLang="ko-KR" dirty="0"/>
              <a:t>ERD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en-US" altLang="ko-KR" dirty="0"/>
              <a:t>Stored Connection</a:t>
            </a:r>
            <a:r>
              <a:rPr lang="ko-KR" altLang="en-US" dirty="0"/>
              <a:t>에서 </a:t>
            </a:r>
            <a:r>
              <a:rPr lang="en-US" altLang="ko-KR" dirty="0"/>
              <a:t>Local </a:t>
            </a:r>
            <a:r>
              <a:rPr lang="en-US" altLang="ko-KR" dirty="0" smtClean="0"/>
              <a:t>Instance </a:t>
            </a:r>
            <a:r>
              <a:rPr lang="en-US" altLang="ko-KR" dirty="0"/>
              <a:t>MySQL80</a:t>
            </a:r>
            <a:r>
              <a:rPr lang="ko-KR" altLang="en-US" dirty="0"/>
              <a:t>을 선택하고 사용자는 ‘</a:t>
            </a:r>
            <a:r>
              <a:rPr lang="en-US" altLang="ko-KR" dirty="0"/>
              <a:t>root</a:t>
            </a:r>
            <a:r>
              <a:rPr lang="ko-KR" altLang="en-US" dirty="0"/>
              <a:t>’로 입력한 뒤 </a:t>
            </a:r>
            <a:r>
              <a:rPr lang="en-US" altLang="ko-KR" dirty="0"/>
              <a:t>Next</a:t>
            </a:r>
            <a:r>
              <a:rPr lang="ko-KR" altLang="en-US" dirty="0"/>
              <a:t>를 </a:t>
            </a:r>
            <a:r>
              <a:rPr lang="ko-KR" altLang="en-US" dirty="0" smtClean="0"/>
              <a:t>누르기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60</a:t>
            </a:fld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0808"/>
            <a:ext cx="522922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1007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마당서점 </a:t>
            </a:r>
            <a:r>
              <a:rPr lang="en-US" altLang="ko-KR" dirty="0"/>
              <a:t>ERD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아래 화면으로 전환되면 </a:t>
            </a:r>
            <a:r>
              <a:rPr lang="en-US" altLang="ko-KR" dirty="0"/>
              <a:t>Next</a:t>
            </a:r>
            <a:r>
              <a:rPr lang="ko-KR" altLang="en-US" dirty="0"/>
              <a:t>를 </a:t>
            </a:r>
            <a:r>
              <a:rPr lang="ko-KR" altLang="en-US" dirty="0" smtClean="0"/>
              <a:t>누르기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61</a:t>
            </a:fld>
            <a:endParaRPr lang="ko-KR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524827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745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마당서점 </a:t>
            </a:r>
            <a:r>
              <a:rPr lang="en-US" altLang="ko-KR" dirty="0"/>
              <a:t>ERD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wrap="square">
            <a:spAutoFit/>
          </a:bodyPr>
          <a:lstStyle/>
          <a:p>
            <a:pPr lvl="1" latinLnBrk="0"/>
            <a:r>
              <a:rPr lang="en-US" altLang="ko-KR" dirty="0"/>
              <a:t>Connect to MySQL Server </a:t>
            </a:r>
            <a:r>
              <a:rPr lang="ko-KR" altLang="en-US" dirty="0"/>
              <a:t>창이 뜨면 </a:t>
            </a:r>
            <a:r>
              <a:rPr lang="en-US" altLang="ko-KR" dirty="0"/>
              <a:t>Password</a:t>
            </a:r>
            <a:r>
              <a:rPr lang="ko-KR" altLang="en-US" dirty="0"/>
              <a:t>란에 ‘</a:t>
            </a:r>
            <a:r>
              <a:rPr lang="en-US" altLang="ko-KR" dirty="0"/>
              <a:t>root’</a:t>
            </a:r>
            <a:r>
              <a:rPr lang="ko-KR" altLang="en-US" dirty="0"/>
              <a:t>를 입력하고 </a:t>
            </a:r>
            <a:r>
              <a:rPr lang="en-US" altLang="ko-KR" dirty="0"/>
              <a:t>Save </a:t>
            </a:r>
            <a:r>
              <a:rPr lang="en-US" altLang="ko-KR" dirty="0" smtClean="0"/>
              <a:t>password in </a:t>
            </a:r>
            <a:r>
              <a:rPr lang="en-US" altLang="ko-KR" dirty="0"/>
              <a:t>vault</a:t>
            </a:r>
            <a:r>
              <a:rPr lang="ko-KR" altLang="en-US" dirty="0"/>
              <a:t>를 체크한 후 </a:t>
            </a:r>
            <a:r>
              <a:rPr lang="en-US" altLang="ko-KR" dirty="0"/>
              <a:t>OK</a:t>
            </a:r>
            <a:r>
              <a:rPr lang="ko-KR" altLang="en-US" dirty="0"/>
              <a:t>를 </a:t>
            </a:r>
            <a:r>
              <a:rPr lang="ko-KR" altLang="en-US" dirty="0" smtClean="0"/>
              <a:t>누르기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접속을 생성할 때 </a:t>
            </a:r>
            <a:r>
              <a:rPr lang="en-US" altLang="ko-KR" dirty="0"/>
              <a:t>root </a:t>
            </a:r>
            <a:r>
              <a:rPr lang="ko-KR" altLang="en-US" dirty="0"/>
              <a:t>비밀번호를 </a:t>
            </a:r>
            <a:r>
              <a:rPr lang="en-US" altLang="ko-KR" dirty="0"/>
              <a:t>Save</a:t>
            </a:r>
            <a:r>
              <a:rPr lang="ko-KR" altLang="en-US" dirty="0"/>
              <a:t>해 두었다면 </a:t>
            </a:r>
            <a:r>
              <a:rPr lang="ko-KR" altLang="en-US" dirty="0" smtClean="0"/>
              <a:t>이 </a:t>
            </a:r>
            <a:r>
              <a:rPr lang="ko-KR" altLang="en-US" dirty="0"/>
              <a:t>창이 나타나지 않을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r>
              <a:rPr lang="en-US" altLang="ko-KR" dirty="0"/>
              <a:t>Next</a:t>
            </a:r>
            <a:r>
              <a:rPr lang="ko-KR" altLang="en-US" dirty="0"/>
              <a:t>를 </a:t>
            </a:r>
            <a:r>
              <a:rPr lang="ko-KR" altLang="en-US" dirty="0" smtClean="0"/>
              <a:t>눌러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Review </a:t>
            </a:r>
            <a:r>
              <a:rPr lang="en-US" altLang="ko-KR" dirty="0"/>
              <a:t>SQL Script</a:t>
            </a:r>
            <a:r>
              <a:rPr lang="ko-KR" altLang="en-US" dirty="0"/>
              <a:t>로 </a:t>
            </a:r>
            <a:r>
              <a:rPr lang="ko-KR" altLang="en-US" dirty="0" smtClean="0"/>
              <a:t>넘어감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62</a:t>
            </a:fld>
            <a:endParaRPr lang="ko-KR" altLang="en-US" dirty="0"/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267" y="1844824"/>
            <a:ext cx="2841756" cy="153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95" y="2928694"/>
            <a:ext cx="4788477" cy="3775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7458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마당서점 </a:t>
            </a:r>
            <a:r>
              <a:rPr lang="en-US" altLang="ko-KR" dirty="0"/>
              <a:t>ERD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en-US" altLang="ko-KR" dirty="0"/>
              <a:t>Next</a:t>
            </a:r>
            <a:r>
              <a:rPr lang="ko-KR" altLang="en-US" dirty="0"/>
              <a:t>를 눌러 </a:t>
            </a:r>
            <a:r>
              <a:rPr lang="en-US" altLang="ko-KR" dirty="0"/>
              <a:t>Commit Progress </a:t>
            </a:r>
            <a:r>
              <a:rPr lang="ko-KR" altLang="en-US" dirty="0"/>
              <a:t>페이지로 </a:t>
            </a:r>
            <a:r>
              <a:rPr lang="ko-KR" altLang="en-US" dirty="0" smtClean="0"/>
              <a:t>이동함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63</a:t>
            </a:fld>
            <a:endParaRPr lang="ko-KR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52292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9367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마당서점 </a:t>
            </a:r>
            <a:r>
              <a:rPr lang="en-US" altLang="ko-KR" dirty="0"/>
              <a:t>ERD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en-US" altLang="ko-KR" dirty="0"/>
              <a:t>Forward Engineer Finished Successfully </a:t>
            </a:r>
            <a:r>
              <a:rPr lang="ko-KR" altLang="en-US" dirty="0"/>
              <a:t>메시지를 확인한 후 </a:t>
            </a:r>
            <a:r>
              <a:rPr lang="en-US" altLang="ko-KR" dirty="0"/>
              <a:t>Close</a:t>
            </a:r>
            <a:r>
              <a:rPr lang="ko-KR" altLang="en-US" dirty="0"/>
              <a:t>를 선택하여 </a:t>
            </a:r>
            <a:r>
              <a:rPr lang="ko-KR" altLang="en-US" dirty="0" smtClean="0"/>
              <a:t>작업을 완료함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64</a:t>
            </a:fld>
            <a:endParaRPr lang="ko-KR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0808"/>
            <a:ext cx="526732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9367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마당서점 </a:t>
            </a:r>
            <a:r>
              <a:rPr lang="en-US" altLang="ko-KR" dirty="0"/>
              <a:t>ERD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dirty="0"/>
              <a:t>기존 </a:t>
            </a:r>
            <a:r>
              <a:rPr lang="en-US" altLang="ko-KR" dirty="0"/>
              <a:t>madangdb</a:t>
            </a:r>
            <a:r>
              <a:rPr lang="ko-KR" altLang="en-US" dirty="0"/>
              <a:t>와 별도로 </a:t>
            </a:r>
            <a:r>
              <a:rPr lang="ko-KR" altLang="en-US" dirty="0" smtClean="0"/>
              <a:t>생성된 </a:t>
            </a:r>
            <a:r>
              <a:rPr lang="en-US" altLang="ko-KR" dirty="0"/>
              <a:t>newmadangdb</a:t>
            </a:r>
            <a:r>
              <a:rPr lang="ko-KR" altLang="en-US" dirty="0"/>
              <a:t>와 </a:t>
            </a:r>
            <a:r>
              <a:rPr lang="en-US" altLang="ko-KR" dirty="0"/>
              <a:t>NewBook, NewCustomer, NewOrders, NewPublisher </a:t>
            </a:r>
            <a:r>
              <a:rPr lang="ko-KR" altLang="en-US" dirty="0" smtClean="0"/>
              <a:t>테이블이 </a:t>
            </a:r>
            <a:r>
              <a:rPr lang="ko-KR" altLang="en-US" dirty="0"/>
              <a:t>생성된 것을 </a:t>
            </a:r>
            <a:r>
              <a:rPr lang="ko-KR" altLang="en-US" dirty="0">
                <a:solidFill>
                  <a:srgbClr val="0000CC"/>
                </a:solidFill>
              </a:rPr>
              <a:t>확인</a:t>
            </a:r>
            <a:r>
              <a:rPr lang="ko-KR" altLang="en-US" dirty="0"/>
              <a:t>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65</a:t>
            </a:fld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0808"/>
            <a:ext cx="67056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9367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1560" y="1871768"/>
            <a:ext cx="7659469" cy="6678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 smtClean="0">
                <a:solidFill>
                  <a:srgbClr val="E64B38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05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  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모델링 연습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(</a:t>
            </a:r>
            <a:r>
              <a:rPr lang="ko-KR" altLang="en-US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마당대학 데이터베이스</a:t>
            </a:r>
            <a:r>
              <a:rPr lang="en-US" altLang="ko-KR" sz="3400" b="1" spc="-150" dirty="0" smtClean="0">
                <a:latin typeface="HY견고딕" pitchFamily="18" charset="-127"/>
                <a:ea typeface="HY견고딕" pitchFamily="18" charset="-127"/>
                <a:cs typeface="+mj-cs"/>
              </a:rPr>
              <a:t>)</a:t>
            </a:r>
            <a:endParaRPr lang="ko-KR" altLang="en-US" sz="3400" b="1" spc="-15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475656" y="2780927"/>
            <a:ext cx="6840760" cy="1077218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마당대학의 요구사항</a:t>
            </a:r>
            <a:endParaRPr kumimoji="0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마당대학의 </a:t>
            </a:r>
            <a:r>
              <a: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ER </a:t>
            </a:r>
            <a:r>
              <a:rPr kumimoji="0"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다이어그램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457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마당대학의 요구사항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 latinLnBrk="0"/>
            <a:r>
              <a:rPr lang="ko-KR" altLang="en-US" dirty="0"/>
              <a:t>마당대학의 요구사항을 분석한 </a:t>
            </a:r>
            <a:r>
              <a:rPr lang="ko-KR" altLang="en-US" dirty="0" smtClean="0"/>
              <a:t>결</a:t>
            </a:r>
            <a:r>
              <a:rPr lang="ko-KR" altLang="en-US" dirty="0"/>
              <a:t>과 다음과 같은 </a:t>
            </a:r>
            <a:r>
              <a:rPr lang="en-US" altLang="ko-KR" dirty="0"/>
              <a:t>11</a:t>
            </a:r>
            <a:r>
              <a:rPr lang="ko-KR" altLang="en-US" dirty="0"/>
              <a:t>개 항목으로 </a:t>
            </a:r>
            <a:r>
              <a:rPr lang="ko-KR" altLang="en-US" dirty="0" smtClean="0"/>
              <a:t>정리됨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①</a:t>
            </a:r>
            <a:r>
              <a:rPr lang="en-US" altLang="ko-KR" dirty="0"/>
              <a:t>~④</a:t>
            </a:r>
            <a:r>
              <a:rPr lang="ko-KR" altLang="en-US" dirty="0"/>
              <a:t>는 개체에 대한 내용이고</a:t>
            </a:r>
            <a:r>
              <a:rPr lang="en-US" altLang="ko-KR" dirty="0"/>
              <a:t>, ⑤~⑪</a:t>
            </a:r>
            <a:r>
              <a:rPr lang="ko-KR" altLang="en-US" dirty="0"/>
              <a:t>은 개체 간의 관계에 대한 </a:t>
            </a:r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67</a:t>
            </a:fld>
            <a:endParaRPr lang="ko-KR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844824"/>
            <a:ext cx="7181850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51778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마당대학의 </a:t>
            </a:r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68</a:t>
            </a:fld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80728"/>
            <a:ext cx="6572250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9262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마당대학의 </a:t>
            </a:r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69</a:t>
            </a:fld>
            <a:endParaRPr lang="ko-KR" alt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98" y="980728"/>
            <a:ext cx="6528955" cy="2433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18" y="3523365"/>
            <a:ext cx="6494318" cy="269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388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데이터베이스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 smtClean="0"/>
              <a:t>생명주기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데이터베이스는 최초 사용자의 요구에 의해 구축되고 사용되다가 필요에 따라 개선 또는 </a:t>
            </a:r>
            <a:r>
              <a:rPr lang="ko-KR" altLang="en-US" dirty="0" smtClean="0"/>
              <a:t>재</a:t>
            </a:r>
            <a:r>
              <a:rPr lang="ko-KR" altLang="en-US" dirty="0"/>
              <a:t>구축되어 </a:t>
            </a:r>
            <a:r>
              <a:rPr lang="ko-KR" altLang="en-US" dirty="0" smtClean="0"/>
              <a:t>사용됨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04864"/>
            <a:ext cx="355282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53890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마당대학의 </a:t>
            </a:r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70</a:t>
            </a:fld>
            <a:endParaRPr lang="ko-KR" alt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980728"/>
            <a:ext cx="6485659" cy="5074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3885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마당대학의 </a:t>
            </a:r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71</a:t>
            </a:fld>
            <a:endParaRPr lang="ko-KR" alt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975873"/>
            <a:ext cx="6520295" cy="5870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3885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마당대학의 </a:t>
            </a:r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72</a:t>
            </a:fld>
            <a:endParaRPr lang="ko-KR" alt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64" y="980728"/>
            <a:ext cx="6502977" cy="4745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3885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마당대학의 </a:t>
            </a:r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요구사항에 맞게 생성된 최종 </a:t>
            </a:r>
            <a:r>
              <a:rPr lang="en-US" altLang="ko-KR" dirty="0"/>
              <a:t>ER 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73</a:t>
            </a:fld>
            <a:endParaRPr lang="ko-KR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725805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71706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마당대학의 </a:t>
            </a:r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ko-KR" altLang="en-US" dirty="0"/>
              <a:t>마당대학의 </a:t>
            </a:r>
            <a:r>
              <a:rPr lang="en-US" altLang="ko-KR" dirty="0"/>
              <a:t>ER </a:t>
            </a:r>
            <a:r>
              <a:rPr lang="ko-KR" altLang="en-US" dirty="0"/>
              <a:t>다이어그램을 관계 데이터 모델로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74</a:t>
            </a:fld>
            <a:endParaRPr lang="ko-KR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6537614" cy="5126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71706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마당대학의 </a:t>
            </a:r>
            <a:r>
              <a:rPr lang="en-US" altLang="ko-KR" dirty="0"/>
              <a:t>ER </a:t>
            </a:r>
            <a:r>
              <a:rPr lang="ko-KR" altLang="en-US" dirty="0"/>
              <a:t>다이어그램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6-59]</a:t>
            </a:r>
            <a:r>
              <a:rPr lang="ko-KR" altLang="en-US" dirty="0"/>
              <a:t>의 마당대학 데이터베이스 스키마를 </a:t>
            </a:r>
            <a:r>
              <a:rPr lang="en-US" altLang="ko-KR" dirty="0"/>
              <a:t>Workbench ERD </a:t>
            </a:r>
            <a:r>
              <a:rPr lang="ko-KR" altLang="en-US" dirty="0"/>
              <a:t>도구를 </a:t>
            </a:r>
            <a:r>
              <a:rPr lang="ko-KR" altLang="en-US" dirty="0" smtClean="0"/>
              <a:t>이용하</a:t>
            </a:r>
            <a:r>
              <a:rPr lang="ko-KR" altLang="en-US" dirty="0"/>
              <a:t>여 </a:t>
            </a:r>
            <a:r>
              <a:rPr lang="ko-KR" altLang="en-US" dirty="0" smtClean="0"/>
              <a:t>그림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75</a:t>
            </a:fld>
            <a:endParaRPr lang="ko-KR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107" y="1484784"/>
            <a:ext cx="5203326" cy="4982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71706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데이터베이스 생명주기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개념적 모델링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논리적 모델링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물리적 모델링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ER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개체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개체 집합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개체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타입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개체 타입의 종류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속성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속성의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4572000" y="1052736"/>
            <a:ext cx="3960440" cy="437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ct val="20000"/>
              </a:spcBef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관계와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관계 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200000"/>
              </a:lnSpc>
              <a:spcBef>
                <a:spcPct val="20000"/>
              </a:spcBef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관계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대응 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200000"/>
              </a:lnSpc>
              <a:spcBef>
                <a:spcPct val="20000"/>
              </a:spcBef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12. ISA(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슈퍼클래스와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서브클래스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200000"/>
              </a:lnSpc>
              <a:spcBef>
                <a:spcPct val="20000"/>
              </a:spcBef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13.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참여와 부분 참여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200000"/>
              </a:lnSpc>
              <a:spcBef>
                <a:spcPct val="20000"/>
              </a:spcBef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14.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순환적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200000"/>
              </a:lnSpc>
              <a:spcBef>
                <a:spcPct val="20000"/>
              </a:spcBef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15.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식별자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200000"/>
              </a:lnSpc>
              <a:spcBef>
                <a:spcPct val="20000"/>
              </a:spcBef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16. IE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표기법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200000"/>
              </a:lnSpc>
              <a:spcBef>
                <a:spcPct val="20000"/>
              </a:spcBef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17.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매핑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데이터 모델링 과정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6400800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46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데이터 모델링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latinLnBrk="0"/>
            <a:r>
              <a:rPr lang="ko-KR" altLang="en-US" dirty="0"/>
              <a:t>요구사항 수집 및 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실제 문서를 수집하고 </a:t>
            </a:r>
            <a:r>
              <a:rPr lang="ko-KR" altLang="en-US" dirty="0" smtClean="0"/>
              <a:t>분석한다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담당자와 인터뷰하거나 설문조사하여 요구사항을 직접 </a:t>
            </a:r>
            <a:r>
              <a:rPr lang="ko-KR" altLang="en-US" dirty="0" smtClean="0"/>
              <a:t>수렴한다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비슷한 업무를 처리하는 기존 데이터베이스를 </a:t>
            </a:r>
            <a:r>
              <a:rPr lang="ko-KR" altLang="en-US" dirty="0" smtClean="0"/>
              <a:t>분석한다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각 업무와 연관된 모든 부문을 </a:t>
            </a:r>
            <a:r>
              <a:rPr lang="ko-KR" altLang="en-US" dirty="0" smtClean="0"/>
              <a:t>살펴본다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atinLnBrk="0"/>
            <a:r>
              <a:rPr lang="ko-KR" altLang="en-US" dirty="0"/>
              <a:t>개념적 </a:t>
            </a:r>
            <a:r>
              <a:rPr lang="ko-KR" altLang="en-US" dirty="0" smtClean="0"/>
              <a:t>모델링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요구사항을 수집하고 분석한 결과를 토대로 업무의 </a:t>
            </a:r>
            <a:r>
              <a:rPr lang="ko-KR" altLang="en-US" dirty="0" smtClean="0"/>
              <a:t>핵심 개념을 </a:t>
            </a:r>
            <a:r>
              <a:rPr lang="ko-KR" altLang="en-US" dirty="0"/>
              <a:t>구분하고 전체적인 뼈대를 만드는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15100"/>
            <a:ext cx="2133600" cy="254000"/>
          </a:xfrm>
        </p:spPr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89040"/>
            <a:ext cx="542925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1013017"/>
      </p:ext>
    </p:extLst>
  </p:cSld>
  <p:clrMapOvr>
    <a:masterClrMapping/>
  </p:clrMapOvr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바인드소프트</Template>
  <TotalTime>8209</TotalTime>
  <Words>2064</Words>
  <Application>Microsoft Office PowerPoint</Application>
  <PresentationFormat>화면 슬라이드 쇼(4:3)</PresentationFormat>
  <Paragraphs>500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1" baseType="lpstr">
      <vt:lpstr>HY견고딕</vt:lpstr>
      <vt:lpstr>맑은 고딕</vt:lpstr>
      <vt:lpstr>Arial</vt:lpstr>
      <vt:lpstr>Wingdings</vt:lpstr>
      <vt:lpstr>바인드소프트</vt:lpstr>
      <vt:lpstr>데이터 베이스</vt:lpstr>
      <vt:lpstr>목차</vt:lpstr>
      <vt:lpstr>학습목표</vt:lpstr>
      <vt:lpstr>PowerPoint 프레젠테이션</vt:lpstr>
      <vt:lpstr>데이터 모델링의 중요성</vt:lpstr>
      <vt:lpstr>데이터 모델링의 중요성</vt:lpstr>
      <vt:lpstr>1. 데이터베이스 생명주기</vt:lpstr>
      <vt:lpstr>2. 데이터 모델링 과정</vt:lpstr>
      <vt:lpstr>2. 데이터 모델링 과정</vt:lpstr>
      <vt:lpstr>2. 데이터 모델링 과정</vt:lpstr>
      <vt:lpstr>2. 데이터 모델링 과정</vt:lpstr>
      <vt:lpstr>PowerPoint 프레젠테이션</vt:lpstr>
      <vt:lpstr>ER 모델</vt:lpstr>
      <vt:lpstr>ER 모델</vt:lpstr>
      <vt:lpstr>1. 개체와 개체 타입</vt:lpstr>
      <vt:lpstr>1. 개체와 개체 타입</vt:lpstr>
      <vt:lpstr>1. 개체와 개체 타입</vt:lpstr>
      <vt:lpstr>2. 속성</vt:lpstr>
      <vt:lpstr>2. 속성 - 속성의 유형</vt:lpstr>
      <vt:lpstr>2. 속성 - 속성의 유형</vt:lpstr>
      <vt:lpstr>3. 관계와 관계 타입</vt:lpstr>
      <vt:lpstr>3. 관계와 관계 타입</vt:lpstr>
      <vt:lpstr>3. 관계와 관계 타입</vt:lpstr>
      <vt:lpstr>3. 관계와 관계 타입</vt:lpstr>
      <vt:lpstr>3. 관계와 관계 타입</vt:lpstr>
      <vt:lpstr>3. 관계와 관계 타입</vt:lpstr>
      <vt:lpstr>3. 관계와 관계 타입</vt:lpstr>
      <vt:lpstr>3. 관계와 관계 타입</vt:lpstr>
      <vt:lpstr>3. 관계와 관계 타입</vt:lpstr>
      <vt:lpstr>3. 관계와 관계 타입</vt:lpstr>
      <vt:lpstr>4. 약한 개체 타입과 식별자</vt:lpstr>
      <vt:lpstr>5. IE 표기법</vt:lpstr>
      <vt:lpstr>5. IE 표기법</vt:lpstr>
      <vt:lpstr>PowerPoint 프레젠테이션</vt:lpstr>
      <vt:lpstr>ER 모델을 관계 데이터 모델로 사상</vt:lpstr>
      <vt:lpstr>ER 모델을 관계 데이터 모델로 사상</vt:lpstr>
      <vt:lpstr>1. 개체 타입의 사상</vt:lpstr>
      <vt:lpstr>2. 관계 타입의 사상</vt:lpstr>
      <vt:lpstr>2. 관계 타입의 사상</vt:lpstr>
      <vt:lpstr>2. 관계 타입의 사상</vt:lpstr>
      <vt:lpstr>3. 다중값 속성의 사상</vt:lpstr>
      <vt:lpstr>3. 다중값 속성의 사상</vt:lpstr>
      <vt:lpstr>PowerPoint 프레젠테이션</vt:lpstr>
      <vt:lpstr>ER 다이어그램을 만들기</vt:lpstr>
      <vt:lpstr>1. 마당서점 설계 실습</vt:lpstr>
      <vt:lpstr>1. 마당서점 설계 실습</vt:lpstr>
      <vt:lpstr>1. 마당서점 설계 실습</vt:lpstr>
      <vt:lpstr>2. 마당서점 ERD 만들기</vt:lpstr>
      <vt:lpstr>2. 마당서점 ERD 만들기</vt:lpstr>
      <vt:lpstr>2. 마당서점 ERD 만들기</vt:lpstr>
      <vt:lpstr>2. 마당서점 ERD 만들기</vt:lpstr>
      <vt:lpstr>2. 마당서점 ERD 만들기</vt:lpstr>
      <vt:lpstr>2. 마당서점 ERD 만들기</vt:lpstr>
      <vt:lpstr>2. 마당서점 ERD 만들기</vt:lpstr>
      <vt:lpstr>2. 마당서점 ERD 만들기</vt:lpstr>
      <vt:lpstr>2. 마당서점 ERD 만들기</vt:lpstr>
      <vt:lpstr>2. 마당서점 ERD 만들기</vt:lpstr>
      <vt:lpstr>2. 마당서점 ERD 만들기</vt:lpstr>
      <vt:lpstr>2. 마당서점 ERD 만들기</vt:lpstr>
      <vt:lpstr>2. 마당서점 ERD 만들기</vt:lpstr>
      <vt:lpstr>2. 마당서점 ERD 만들기</vt:lpstr>
      <vt:lpstr>2. 마당서점 ERD 만들기</vt:lpstr>
      <vt:lpstr>2. 마당서점 ERD 만들기</vt:lpstr>
      <vt:lpstr>2. 마당서점 ERD 만들기</vt:lpstr>
      <vt:lpstr>2. 마당서점 ERD 만들기</vt:lpstr>
      <vt:lpstr>PowerPoint 프레젠테이션</vt:lpstr>
      <vt:lpstr>1. 마당대학의 요구사항</vt:lpstr>
      <vt:lpstr>2. 마당대학의 ER 다이어그램</vt:lpstr>
      <vt:lpstr>2. 마당대학의 ER 다이어그램</vt:lpstr>
      <vt:lpstr>2. 마당대학의 ER 다이어그램</vt:lpstr>
      <vt:lpstr>2. 마당대학의 ER 다이어그램</vt:lpstr>
      <vt:lpstr>2. 마당대학의 ER 다이어그램</vt:lpstr>
      <vt:lpstr>2. 마당대학의 ER 다이어그램</vt:lpstr>
      <vt:lpstr>2. 마당대학의 ER 다이어그램</vt:lpstr>
      <vt:lpstr>2. 마당대학의 ER 다이어그램</vt:lpstr>
      <vt:lpstr>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Sugil</cp:lastModifiedBy>
  <cp:revision>992</cp:revision>
  <dcterms:created xsi:type="dcterms:W3CDTF">2012-07-11T10:23:22Z</dcterms:created>
  <dcterms:modified xsi:type="dcterms:W3CDTF">2024-03-05T02:41:28Z</dcterms:modified>
</cp:coreProperties>
</file>